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ppt/slideMasters/slideMaster1.xml" ContentType="application/vnd.openxmlformats-officedocument.presentationml.slideMaster+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Layouts/slideLayout19.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23.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16.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_rels/presentation.xml.rels" ContentType="application/vnd.openxmlformats-package.relationships+xml"/>
  <Override PartName="/ppt/media/image1.png" ContentType="image/png"/>
  <Override PartName="/ppt/media/image6.png" ContentType="image/png"/>
  <Override PartName="/ppt/media/image21.png" ContentType="image/png"/>
  <Override PartName="/ppt/media/image22.png" ContentType="image/png"/>
  <Override PartName="/ppt/media/image7.png" ContentType="image/png"/>
  <Override PartName="/ppt/media/image2.png" ContentType="image/png"/>
  <Override PartName="/ppt/media/image23.png" ContentType="image/png"/>
  <Override PartName="/ppt/media/image8.png" ContentType="image/png"/>
  <Override PartName="/ppt/media/image3.png" ContentType="image/png"/>
  <Override PartName="/ppt/media/image24.png" ContentType="image/png"/>
  <Override PartName="/ppt/media/image9.png" ContentType="image/png"/>
  <Override PartName="/ppt/media/image10.png" ContentType="image/png"/>
  <Override PartName="/ppt/media/image11.jpeg" ContentType="image/jpeg"/>
  <Override PartName="/ppt/media/image4.png" ContentType="image/png"/>
  <Override PartName="/ppt/media/image12.png" ContentType="image/png"/>
  <Override PartName="/ppt/media/image13.png" ContentType="image/png"/>
  <Override PartName="/ppt/media/image15.png" ContentType="image/png"/>
  <Override PartName="/ppt/media/image16.png" ContentType="image/png"/>
  <Override PartName="/ppt/media/image18.png" ContentType="image/png"/>
  <Override PartName="/ppt/media/image17.jpeg" ContentType="image/jpeg"/>
  <Override PartName="/ppt/media/image19.png" ContentType="image/png"/>
  <Override PartName="/ppt/media/image14.png" ContentType="image/png"/>
  <Override PartName="/ppt/media/image20.png" ContentType="image/png"/>
  <Override PartName="/ppt/media/image5.png" ContentType="image/png"/>
  <Override PartName="/ppt/presProps.xml" ContentType="application/vnd.openxmlformats-officedocument.presentationml.presProps+xml"/>
  <Override PartName="/ppt/slides/_rels/slide18.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22.xml.rels" ContentType="application/vnd.openxmlformats-package.relationships+xml"/>
  <Override PartName="/ppt/slides/_rels/slide27.xml.rels" ContentType="application/vnd.openxmlformats-package.relationships+xml"/>
  <Override PartName="/ppt/slides/_rels/slide13.xml.rels" ContentType="application/vnd.openxmlformats-package.relationships+xml"/>
  <Override PartName="/ppt/slides/_rels/slide5.xml.rels" ContentType="application/vnd.openxmlformats-package.relationships+xml"/>
  <Override PartName="/ppt/slides/_rels/slide12.xml.rels" ContentType="application/vnd.openxmlformats-package.relationships+xml"/>
  <Override PartName="/ppt/slides/_rels/slide4.xml.rels" ContentType="application/vnd.openxmlformats-package.relationships+xml"/>
  <Override PartName="/ppt/slides/_rels/slide23.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9.xml.rels" ContentType="application/vnd.openxmlformats-package.relationships+xml"/>
  <Override PartName="/ppt/slides/_rels/slide7.xml.rels" ContentType="application/vnd.openxmlformats-package.relationships+xml"/>
  <Override PartName="/ppt/slides/_rels/slide2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21.xml.rels" ContentType="application/vnd.openxmlformats-package.relationships+xml"/>
  <Override PartName="/ppt/slides/_rels/slide28.xml.rels" ContentType="application/vnd.openxmlformats-package.relationships+xml"/>
  <Override PartName="/ppt/slides/_rels/slide6.xml.rels" ContentType="application/vnd.openxmlformats-package.relationships+xml"/>
  <Override PartName="/ppt/slides/_rels/slide26.xml.rels" ContentType="application/vnd.openxmlformats-package.relationships+xml"/>
  <Override PartName="/ppt/slides/_rels/slide2.xml.rels" ContentType="application/vnd.openxmlformats-package.relationships+xml"/>
  <Override PartName="/ppt/slides/_rels/slide24.xml.rels" ContentType="application/vnd.openxmlformats-package.relationships+xml"/>
  <Override PartName="/ppt/slides/_rels/slide3.xml.rels" ContentType="application/vnd.openxmlformats-package.relationships+xml"/>
  <Override PartName="/ppt/slides/_rels/slide25.xml.rels" ContentType="application/vnd.openxmlformats-package.relationships+xml"/>
  <Override PartName="/ppt/slides/_rels/slide9.xml.rels" ContentType="application/vnd.openxmlformats-package.relationships+xml"/>
  <Override PartName="/ppt/slides/_rels/slide19.xml.rels" ContentType="application/vnd.openxmlformats-package.relationships+xml"/>
  <Override PartName="/ppt/slides/slide19.xml" ContentType="application/vnd.openxmlformats-officedocument.presentationml.slide+xml"/>
  <Override PartName="/ppt/slides/slide2.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25.xml" ContentType="application/vnd.openxmlformats-officedocument.presentationml.slide+xml"/>
  <Override PartName="/ppt/slides/slide4.xml" ContentType="application/vnd.openxmlformats-officedocument.presentationml.slide+xml"/>
  <Override PartName="/ppt/slides/slide26.xml" ContentType="application/vnd.openxmlformats-officedocument.presentationml.slide+xml"/>
  <Override PartName="/ppt/slides/slide5.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29.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2.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30.xml" ContentType="application/vnd.openxmlformats-officedocument.presentationml.slide+xml"/>
  <Override PartName="/ppt/slides/slide15.xml" ContentType="application/vnd.openxmlformats-officedocument.presentationml.slide+xml"/>
  <Override PartName="/ppt/slides/slide31.xml" ContentType="application/vnd.openxmlformats-officedocument.presentationml.slide+xml"/>
  <Override PartName="/ppt/slides/slide16.xml" ContentType="application/vnd.openxmlformats-officedocument.presentationml.slide+xml"/>
  <Override PartName="/ppt/slides/slide32.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Slides/_rels/notesSlide19.xml.rels" ContentType="application/vnd.openxmlformats-package.relationships+xml"/>
  <Override PartName="/ppt/notesSlides/_rels/notesSlide2.xml.rels" ContentType="application/vnd.openxmlformats-package.relationships+xml"/>
  <Override PartName="/ppt/notesSlides/_rels/notesSlide20.xml.rels" ContentType="application/vnd.openxmlformats-package.relationships+xml"/>
  <Override PartName="/ppt/notesSlides/_rels/notesSlide23.xml.rels" ContentType="application/vnd.openxmlformats-package.relationships+xml"/>
  <Override PartName="/ppt/notesSlides/_rels/notesSlide27.xml.rels" ContentType="application/vnd.openxmlformats-package.relationships+xml"/>
  <Override PartName="/ppt/notesSlides/_rels/notesSlide28.xml.rels" ContentType="application/vnd.openxmlformats-package.relationships+xml"/>
  <Override PartName="/ppt/notesSlides/_rels/notesSlide21.xml.rels" ContentType="application/vnd.openxmlformats-package.relationships+xml"/>
  <Override PartName="/ppt/notesSlides/_rels/notesSlide29.xml.rels" ContentType="application/vnd.openxmlformats-package.relationships+xml"/>
  <Override PartName="/ppt/notesSlides/_rels/notesSlide30.xml.rels" ContentType="application/vnd.openxmlformats-package.relationships+xml"/>
  <Override PartName="/ppt/notesSlides/_rels/notesSlide22.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15.xml.rels" ContentType="application/vnd.openxmlformats-package.relationships+xml"/>
  <Override PartName="/ppt/notesSlides/_rels/notesSlide26.xml.rels" ContentType="application/vnd.openxmlformats-package.relationships+xml"/>
  <Override PartName="/ppt/notesSlides/_rels/notesSlide11.xml.rels" ContentType="application/vnd.openxmlformats-package.relationships+xml"/>
  <Override PartName="/ppt/notesSlides/_rels/notesSlide25.xml.rels" ContentType="application/vnd.openxmlformats-package.relationships+xml"/>
  <Override PartName="/ppt/notesSlides/_rels/notesSlide10.xml.rels" ContentType="application/vnd.openxmlformats-package.relationships+xml"/>
  <Override PartName="/ppt/notesSlides/_rels/notesSlide17.xml.rels" ContentType="application/vnd.openxmlformats-package.relationships+xml"/>
  <Override PartName="/ppt/notesSlides/_rels/notesSlide9.xml.rels" ContentType="application/vnd.openxmlformats-package.relationships+xml"/>
  <Override PartName="/ppt/notesSlides/_rels/notesSlide24.xml.rels" ContentType="application/vnd.openxmlformats-package.relationships+xml"/>
  <Override PartName="/ppt/notesSlides/_rels/notesSlide1.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3.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notesSlides/notesSlide4.xml" ContentType="application/vnd.openxmlformats-officedocument.presentationml.notesSlide+xml"/>
  <Override PartName="/ppt/notesSlides/notesSlide20.xml" ContentType="application/vnd.openxmlformats-officedocument.presentationml.notesSlide+xml"/>
  <Override PartName="/ppt/notesSlides/notesSlide11.xml" ContentType="application/vnd.openxmlformats-officedocument.presentationml.notesSlide+xml"/>
  <Override PartName="/ppt/notesSlides/notesSlide5.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2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23.xml" ContentType="application/vnd.openxmlformats-officedocument.presentationml.notesSlide+xml"/>
  <Override PartName="/ppt/notesSlides/notesSlide8.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9.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7.xml" ContentType="application/vnd.openxmlformats-officedocument.presentationml.notesSlide+xml"/>
  <Override PartName="/ppt/notesSlides/notesSlide26.xml" ContentType="application/vnd.openxmlformats-officedocument.presentationml.notesSlide+xml"/>
  <Override PartName="/ppt/notesSlides/notesSlide19.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presProps" Target="presProps.xml"/>
</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zh-CN" sz="4400" spc="-1" strike="noStrike">
                <a:latin typeface="Arial"/>
              </a:rPr>
              <a:t>单击以移动幻灯片</a:t>
            </a:r>
            <a:endParaRPr b="0" lang="en-US" sz="4400" spc="-1" strike="noStrike">
              <a:latin typeface="Arial"/>
            </a:endParaRPr>
          </a:p>
        </p:txBody>
      </p:sp>
      <p:sp>
        <p:nvSpPr>
          <p:cNvPr id="7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zh-CN" sz="2000" spc="-1" strike="noStrike">
                <a:latin typeface="Arial"/>
              </a:rPr>
              <a:t>点击编辑备注格式</a:t>
            </a:r>
            <a:endParaRPr b="0" lang="en-US" sz="2000" spc="-1" strike="noStrike">
              <a:latin typeface="Arial"/>
            </a:endParaRPr>
          </a:p>
        </p:txBody>
      </p:sp>
      <p:sp>
        <p:nvSpPr>
          <p:cNvPr id="8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US" sz="1400" spc="-1" strike="noStrike">
                <a:latin typeface="Times New Roman"/>
              </a:rPr>
              <a:t>&lt;页眉&gt;</a:t>
            </a:r>
            <a:endParaRPr b="0" lang="en-US" sz="1400" spc="-1" strike="noStrike">
              <a:latin typeface="Times New Roman"/>
            </a:endParaRPr>
          </a:p>
        </p:txBody>
      </p:sp>
      <p:sp>
        <p:nvSpPr>
          <p:cNvPr id="8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en-US" sz="1400" spc="-1" strike="noStrike">
                <a:latin typeface="Times New Roman"/>
              </a:defRPr>
            </a:lvl1pPr>
          </a:lstStyle>
          <a:p>
            <a:pPr algn="r">
              <a:buNone/>
            </a:pPr>
            <a:r>
              <a:rPr b="0" lang="en-US" sz="1400" spc="-1" strike="noStrike">
                <a:latin typeface="Times New Roman"/>
              </a:rPr>
              <a:t>&lt;日期/时间&gt;</a:t>
            </a:r>
            <a:endParaRPr b="0" lang="en-US" sz="1400" spc="-1" strike="noStrike">
              <a:latin typeface="Times New Roman"/>
            </a:endParaRPr>
          </a:p>
        </p:txBody>
      </p:sp>
      <p:sp>
        <p:nvSpPr>
          <p:cNvPr id="8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en-US" sz="1400" spc="-1" strike="noStrike">
                <a:latin typeface="Times New Roman"/>
              </a:defRPr>
            </a:lvl1pPr>
          </a:lstStyle>
          <a:p>
            <a:r>
              <a:rPr b="0" lang="en-US" sz="1400" spc="-1" strike="noStrike">
                <a:latin typeface="Times New Roman"/>
              </a:rPr>
              <a:t>&lt;页脚&gt;</a:t>
            </a:r>
            <a:endParaRPr b="0" lang="en-US" sz="1400" spc="-1" strike="noStrike">
              <a:latin typeface="Times New Roman"/>
            </a:endParaRPr>
          </a:p>
        </p:txBody>
      </p:sp>
      <p:sp>
        <p:nvSpPr>
          <p:cNvPr id="8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en-US" sz="1400" spc="-1" strike="noStrike">
                <a:latin typeface="Times New Roman"/>
              </a:defRPr>
            </a:lvl1pPr>
          </a:lstStyle>
          <a:p>
            <a:pPr algn="r">
              <a:buNone/>
            </a:pPr>
            <a:fld id="{002192C6-670E-44C6-8EB8-7305A9D16D2A}" type="slidenum">
              <a:rPr b="0" lang="en-US" sz="1400" spc="-1" strike="noStrike">
                <a:latin typeface="Times New Roman"/>
              </a:rPr>
              <a:t>&lt;编号&gt;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sldImg"/>
          </p:nvPr>
        </p:nvSpPr>
        <p:spPr>
          <a:xfrm>
            <a:off x="720720" y="900000"/>
            <a:ext cx="6115680" cy="3437640"/>
          </a:xfrm>
          <a:prstGeom prst="rect">
            <a:avLst/>
          </a:prstGeom>
          <a:ln w="0">
            <a:noFill/>
          </a:ln>
        </p:spPr>
      </p:sp>
      <p:sp>
        <p:nvSpPr>
          <p:cNvPr id="173"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174" name="PlaceHolder 3"/>
          <p:cNvSpPr>
            <a:spLocks noGrp="1"/>
          </p:cNvSpPr>
          <p:nvPr>
            <p:ph type="sldNum" idx="9"/>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PlaceHolder 1"/>
          <p:cNvSpPr>
            <a:spLocks noGrp="1"/>
          </p:cNvSpPr>
          <p:nvPr>
            <p:ph type="sldNum" idx="18"/>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00" name="PlaceHolder 2"/>
          <p:cNvSpPr>
            <a:spLocks noGrp="1"/>
          </p:cNvSpPr>
          <p:nvPr>
            <p:ph type="sldImg"/>
          </p:nvPr>
        </p:nvSpPr>
        <p:spPr>
          <a:xfrm>
            <a:off x="720720" y="900000"/>
            <a:ext cx="6115680" cy="3437640"/>
          </a:xfrm>
          <a:prstGeom prst="rect">
            <a:avLst/>
          </a:prstGeom>
          <a:ln w="0">
            <a:noFill/>
          </a:ln>
        </p:spPr>
      </p:sp>
      <p:sp>
        <p:nvSpPr>
          <p:cNvPr id="201"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type="sldImg"/>
          </p:nvPr>
        </p:nvSpPr>
        <p:spPr>
          <a:xfrm>
            <a:off x="720720" y="900000"/>
            <a:ext cx="6115680" cy="3437640"/>
          </a:xfrm>
          <a:prstGeom prst="rect">
            <a:avLst/>
          </a:prstGeom>
          <a:ln w="0">
            <a:noFill/>
          </a:ln>
        </p:spPr>
      </p:sp>
      <p:sp>
        <p:nvSpPr>
          <p:cNvPr id="203"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pPr marL="216000" indent="-216000">
              <a:lnSpc>
                <a:spcPct val="100000"/>
              </a:lnSpc>
              <a:buNone/>
              <a:tabLst>
                <a:tab algn="l" pos="0"/>
              </a:tabLst>
            </a:pPr>
            <a:r>
              <a:rPr b="0" lang="zh-CN" sz="2000" spc="-1" strike="noStrike">
                <a:solidFill>
                  <a:srgbClr val="ff0000"/>
                </a:solidFill>
                <a:latin typeface="Arial"/>
                <a:ea typeface="Songti SC"/>
              </a:rPr>
              <a:t>六西格玛   允许“</a:t>
            </a:r>
            <a:r>
              <a:rPr b="0" lang="zh-CN" sz="2000" spc="-1" strike="noStrike">
                <a:solidFill>
                  <a:srgbClr val="ff0000"/>
                </a:solidFill>
                <a:latin typeface="Arial"/>
                <a:ea typeface="宋体"/>
              </a:rPr>
              <a:t>蠢材”和“闲人”</a:t>
            </a:r>
            <a:endParaRPr b="0" lang="en-US" sz="2000" spc="-1" strike="noStrike">
              <a:latin typeface="Arial"/>
            </a:endParaRPr>
          </a:p>
        </p:txBody>
      </p:sp>
      <p:sp>
        <p:nvSpPr>
          <p:cNvPr id="204" name="PlaceHolder 3"/>
          <p:cNvSpPr>
            <a:spLocks noGrp="1"/>
          </p:cNvSpPr>
          <p:nvPr>
            <p:ph type="sldNum" idx="19"/>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sldNum" idx="20"/>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06" name="PlaceHolder 2"/>
          <p:cNvSpPr>
            <a:spLocks noGrp="1"/>
          </p:cNvSpPr>
          <p:nvPr>
            <p:ph type="sldImg"/>
          </p:nvPr>
        </p:nvSpPr>
        <p:spPr>
          <a:xfrm>
            <a:off x="720720" y="900000"/>
            <a:ext cx="6115680" cy="3437640"/>
          </a:xfrm>
          <a:prstGeom prst="rect">
            <a:avLst/>
          </a:prstGeom>
          <a:ln w="0">
            <a:noFill/>
          </a:ln>
        </p:spPr>
      </p:sp>
      <p:sp>
        <p:nvSpPr>
          <p:cNvPr id="207"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sldNum" idx="21"/>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09" name="PlaceHolder 2"/>
          <p:cNvSpPr>
            <a:spLocks noGrp="1"/>
          </p:cNvSpPr>
          <p:nvPr>
            <p:ph type="sldImg"/>
          </p:nvPr>
        </p:nvSpPr>
        <p:spPr>
          <a:xfrm>
            <a:off x="720720" y="900000"/>
            <a:ext cx="6115680" cy="3437640"/>
          </a:xfrm>
          <a:prstGeom prst="rect">
            <a:avLst/>
          </a:prstGeom>
          <a:ln w="0">
            <a:noFill/>
          </a:ln>
        </p:spPr>
      </p:sp>
      <p:sp>
        <p:nvSpPr>
          <p:cNvPr id="210"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Num" idx="22"/>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12" name="PlaceHolder 2"/>
          <p:cNvSpPr>
            <a:spLocks noGrp="1"/>
          </p:cNvSpPr>
          <p:nvPr>
            <p:ph type="sldImg"/>
          </p:nvPr>
        </p:nvSpPr>
        <p:spPr>
          <a:xfrm>
            <a:off x="720720" y="900000"/>
            <a:ext cx="6115680" cy="3437640"/>
          </a:xfrm>
          <a:prstGeom prst="rect">
            <a:avLst/>
          </a:prstGeom>
          <a:ln w="0">
            <a:noFill/>
          </a:ln>
        </p:spPr>
      </p:sp>
      <p:sp>
        <p:nvSpPr>
          <p:cNvPr id="213"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720720" y="900000"/>
            <a:ext cx="6115680" cy="3437640"/>
          </a:xfrm>
          <a:prstGeom prst="rect">
            <a:avLst/>
          </a:prstGeom>
          <a:ln w="0">
            <a:noFill/>
          </a:ln>
        </p:spPr>
      </p:sp>
      <p:sp>
        <p:nvSpPr>
          <p:cNvPr id="215"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216" name="PlaceHolder 3"/>
          <p:cNvSpPr>
            <a:spLocks noGrp="1"/>
          </p:cNvSpPr>
          <p:nvPr>
            <p:ph type="sldNum" idx="23"/>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720720" y="900000"/>
            <a:ext cx="6115680" cy="3437640"/>
          </a:xfrm>
          <a:prstGeom prst="rect">
            <a:avLst/>
          </a:prstGeom>
          <a:ln w="0">
            <a:noFill/>
          </a:ln>
        </p:spPr>
      </p:sp>
      <p:sp>
        <p:nvSpPr>
          <p:cNvPr id="218"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219" name="PlaceHolder 3"/>
          <p:cNvSpPr>
            <a:spLocks noGrp="1"/>
          </p:cNvSpPr>
          <p:nvPr>
            <p:ph type="sldNum" idx="24"/>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sldNum" idx="10"/>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176" name="PlaceHolder 2"/>
          <p:cNvSpPr>
            <a:spLocks noGrp="1"/>
          </p:cNvSpPr>
          <p:nvPr>
            <p:ph type="sldImg"/>
          </p:nvPr>
        </p:nvSpPr>
        <p:spPr>
          <a:xfrm>
            <a:off x="720720" y="900000"/>
            <a:ext cx="6115680" cy="3437640"/>
          </a:xfrm>
          <a:prstGeom prst="rect">
            <a:avLst/>
          </a:prstGeom>
          <a:ln w="0">
            <a:noFill/>
          </a:ln>
        </p:spPr>
      </p:sp>
      <p:sp>
        <p:nvSpPr>
          <p:cNvPr id="177" name="PlaceHolder 3"/>
          <p:cNvSpPr>
            <a:spLocks noGrp="1"/>
          </p:cNvSpPr>
          <p:nvPr>
            <p:ph type="body"/>
          </p:nvPr>
        </p:nvSpPr>
        <p:spPr>
          <a:xfrm>
            <a:off x="720720" y="4680000"/>
            <a:ext cx="6115680" cy="4807440"/>
          </a:xfrm>
          <a:prstGeom prst="rect">
            <a:avLst/>
          </a:prstGeom>
          <a:noFill/>
          <a:ln w="0">
            <a:noFill/>
          </a:ln>
        </p:spPr>
        <p:txBody>
          <a:bodyPr numCol="1" spcCol="0" lIns="0" rIns="0" tIns="0" bIns="0" anchor="t">
            <a:noAutofit/>
          </a:bodyPr>
          <a:p>
            <a:pPr marL="216000" indent="-216000">
              <a:lnSpc>
                <a:spcPct val="100000"/>
              </a:lnSpc>
              <a:buNone/>
              <a:tabLst>
                <a:tab algn="l" pos="0"/>
              </a:tabLst>
            </a:pPr>
            <a:r>
              <a:rPr b="0" lang="zh-CN" sz="2000" spc="-1" strike="noStrike">
                <a:solidFill>
                  <a:srgbClr val="000000"/>
                </a:solidFill>
                <a:latin typeface="Arial"/>
                <a:ea typeface="宋体"/>
              </a:rPr>
              <a:t>和乔布斯一年死的</a:t>
            </a:r>
            <a:endParaRPr b="0" lang="en-US" sz="20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Num" idx="25"/>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21" name="PlaceHolder 2"/>
          <p:cNvSpPr>
            <a:spLocks noGrp="1"/>
          </p:cNvSpPr>
          <p:nvPr>
            <p:ph type="sldImg"/>
          </p:nvPr>
        </p:nvSpPr>
        <p:spPr>
          <a:xfrm>
            <a:off x="720720" y="900000"/>
            <a:ext cx="6115680" cy="3437640"/>
          </a:xfrm>
          <a:prstGeom prst="rect">
            <a:avLst/>
          </a:prstGeom>
          <a:ln w="0">
            <a:noFill/>
          </a:ln>
        </p:spPr>
      </p:sp>
      <p:sp>
        <p:nvSpPr>
          <p:cNvPr id="222" name="PlaceHolder 3"/>
          <p:cNvSpPr>
            <a:spLocks noGrp="1"/>
          </p:cNvSpPr>
          <p:nvPr>
            <p:ph type="body"/>
          </p:nvPr>
        </p:nvSpPr>
        <p:spPr>
          <a:xfrm>
            <a:off x="0" y="0"/>
            <a:ext cx="12425040" cy="4807440"/>
          </a:xfrm>
          <a:prstGeom prst="rect">
            <a:avLst/>
          </a:prstGeom>
          <a:noFill/>
          <a:ln w="0">
            <a:noFill/>
          </a:ln>
        </p:spPr>
        <p:txBody>
          <a:bodyPr lIns="0" rIns="0" tIns="0" bIns="0" anchor="t">
            <a:noAutofit/>
          </a:bodyPr>
          <a:p>
            <a:pPr marL="216000" indent="-216000">
              <a:lnSpc>
                <a:spcPct val="100000"/>
              </a:lnSpc>
              <a:buNone/>
              <a:tabLst>
                <a:tab algn="l" pos="0"/>
              </a:tabLst>
            </a:pPr>
            <a:r>
              <a:rPr b="0" lang="en-US" sz="2000" spc="-1" strike="noStrike">
                <a:latin typeface="Arial"/>
                <a:ea typeface="Songti SC"/>
              </a:rPr>
              <a:t> </a:t>
            </a:r>
            <a:r>
              <a:rPr b="0" lang="zh-CN" sz="2000" spc="-1" strike="noStrike">
                <a:latin typeface="Arial"/>
                <a:ea typeface="Songti SC"/>
              </a:rPr>
              <a:t>高效精干的技术团队</a:t>
            </a:r>
            <a:endParaRPr b="0" lang="en-US" sz="2000" spc="-1" strike="noStrike">
              <a:latin typeface="Arial"/>
            </a:endParaRPr>
          </a:p>
          <a:p>
            <a:pPr marL="216000" indent="-216000">
              <a:lnSpc>
                <a:spcPct val="100000"/>
              </a:lnSpc>
              <a:buNone/>
              <a:tabLst>
                <a:tab algn="l" pos="0"/>
              </a:tabLst>
            </a:pPr>
            <a:endParaRPr b="0" lang="en-US" sz="2000" spc="-1" strike="noStrike">
              <a:latin typeface="Arial"/>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Num" idx="26"/>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24" name="PlaceHolder 2"/>
          <p:cNvSpPr>
            <a:spLocks noGrp="1"/>
          </p:cNvSpPr>
          <p:nvPr>
            <p:ph type="sldImg"/>
          </p:nvPr>
        </p:nvSpPr>
        <p:spPr>
          <a:xfrm>
            <a:off x="720720" y="900000"/>
            <a:ext cx="6115680" cy="3437640"/>
          </a:xfrm>
          <a:prstGeom prst="rect">
            <a:avLst/>
          </a:prstGeom>
          <a:ln w="0">
            <a:noFill/>
          </a:ln>
        </p:spPr>
      </p:sp>
      <p:sp>
        <p:nvSpPr>
          <p:cNvPr id="225"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Num" idx="27"/>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27" name="PlaceHolder 2"/>
          <p:cNvSpPr>
            <a:spLocks noGrp="1"/>
          </p:cNvSpPr>
          <p:nvPr>
            <p:ph type="sldImg"/>
          </p:nvPr>
        </p:nvSpPr>
        <p:spPr>
          <a:xfrm>
            <a:off x="720720" y="900000"/>
            <a:ext cx="6115680" cy="3437640"/>
          </a:xfrm>
          <a:prstGeom prst="rect">
            <a:avLst/>
          </a:prstGeom>
          <a:ln w="0">
            <a:noFill/>
          </a:ln>
        </p:spPr>
      </p:sp>
      <p:sp>
        <p:nvSpPr>
          <p:cNvPr id="228"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Num" idx="28"/>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30" name="PlaceHolder 2"/>
          <p:cNvSpPr>
            <a:spLocks noGrp="1"/>
          </p:cNvSpPr>
          <p:nvPr>
            <p:ph type="sldImg"/>
          </p:nvPr>
        </p:nvSpPr>
        <p:spPr>
          <a:xfrm>
            <a:off x="720720" y="900000"/>
            <a:ext cx="6115680" cy="3437640"/>
          </a:xfrm>
          <a:prstGeom prst="rect">
            <a:avLst/>
          </a:prstGeom>
          <a:ln w="0">
            <a:noFill/>
          </a:ln>
        </p:spPr>
      </p:sp>
      <p:sp>
        <p:nvSpPr>
          <p:cNvPr id="231"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Num" idx="29"/>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33" name="PlaceHolder 2"/>
          <p:cNvSpPr>
            <a:spLocks noGrp="1"/>
          </p:cNvSpPr>
          <p:nvPr>
            <p:ph type="sldImg"/>
          </p:nvPr>
        </p:nvSpPr>
        <p:spPr>
          <a:xfrm>
            <a:off x="720720" y="900000"/>
            <a:ext cx="6115680" cy="3437640"/>
          </a:xfrm>
          <a:prstGeom prst="rect">
            <a:avLst/>
          </a:prstGeom>
          <a:ln w="0">
            <a:noFill/>
          </a:ln>
        </p:spPr>
      </p:sp>
      <p:sp>
        <p:nvSpPr>
          <p:cNvPr id="234"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Num" idx="30"/>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36" name="PlaceHolder 2"/>
          <p:cNvSpPr>
            <a:spLocks noGrp="1"/>
          </p:cNvSpPr>
          <p:nvPr>
            <p:ph type="sldImg"/>
          </p:nvPr>
        </p:nvSpPr>
        <p:spPr>
          <a:xfrm>
            <a:off x="720720" y="900000"/>
            <a:ext cx="6115680" cy="3437640"/>
          </a:xfrm>
          <a:prstGeom prst="rect">
            <a:avLst/>
          </a:prstGeom>
          <a:ln w="0">
            <a:noFill/>
          </a:ln>
        </p:spPr>
      </p:sp>
      <p:sp>
        <p:nvSpPr>
          <p:cNvPr id="237"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sldNum" idx="31"/>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39" name="PlaceHolder 2"/>
          <p:cNvSpPr>
            <a:spLocks noGrp="1"/>
          </p:cNvSpPr>
          <p:nvPr>
            <p:ph type="sldImg"/>
          </p:nvPr>
        </p:nvSpPr>
        <p:spPr>
          <a:xfrm>
            <a:off x="720720" y="900000"/>
            <a:ext cx="6115680" cy="3437640"/>
          </a:xfrm>
          <a:prstGeom prst="rect">
            <a:avLst/>
          </a:prstGeom>
          <a:ln w="0">
            <a:noFill/>
          </a:ln>
        </p:spPr>
      </p:sp>
      <p:sp>
        <p:nvSpPr>
          <p:cNvPr id="240"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sldNum" idx="32"/>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42" name="PlaceHolder 2"/>
          <p:cNvSpPr>
            <a:spLocks noGrp="1"/>
          </p:cNvSpPr>
          <p:nvPr>
            <p:ph type="sldImg"/>
          </p:nvPr>
        </p:nvSpPr>
        <p:spPr>
          <a:xfrm>
            <a:off x="720720" y="900000"/>
            <a:ext cx="6115680" cy="3437640"/>
          </a:xfrm>
          <a:prstGeom prst="rect">
            <a:avLst/>
          </a:prstGeom>
          <a:ln w="0">
            <a:noFill/>
          </a:ln>
        </p:spPr>
      </p:sp>
      <p:sp>
        <p:nvSpPr>
          <p:cNvPr id="243"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Num" idx="33"/>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45" name="PlaceHolder 2"/>
          <p:cNvSpPr>
            <a:spLocks noGrp="1"/>
          </p:cNvSpPr>
          <p:nvPr>
            <p:ph type="sldImg"/>
          </p:nvPr>
        </p:nvSpPr>
        <p:spPr>
          <a:xfrm>
            <a:off x="720720" y="900000"/>
            <a:ext cx="6115680" cy="3437640"/>
          </a:xfrm>
          <a:prstGeom prst="rect">
            <a:avLst/>
          </a:prstGeom>
          <a:ln w="0">
            <a:noFill/>
          </a:ln>
        </p:spPr>
      </p:sp>
      <p:sp>
        <p:nvSpPr>
          <p:cNvPr id="246"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Num" idx="34"/>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48" name="PlaceHolder 2"/>
          <p:cNvSpPr>
            <a:spLocks noGrp="1"/>
          </p:cNvSpPr>
          <p:nvPr>
            <p:ph type="sldImg"/>
          </p:nvPr>
        </p:nvSpPr>
        <p:spPr>
          <a:xfrm>
            <a:off x="720720" y="900000"/>
            <a:ext cx="6115680" cy="3437640"/>
          </a:xfrm>
          <a:prstGeom prst="rect">
            <a:avLst/>
          </a:prstGeom>
          <a:ln w="0">
            <a:noFill/>
          </a:ln>
        </p:spPr>
      </p:sp>
      <p:sp>
        <p:nvSpPr>
          <p:cNvPr id="249"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sldNum" idx="11"/>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179" name="PlaceHolder 2"/>
          <p:cNvSpPr>
            <a:spLocks noGrp="1"/>
          </p:cNvSpPr>
          <p:nvPr>
            <p:ph type="sldImg"/>
          </p:nvPr>
        </p:nvSpPr>
        <p:spPr>
          <a:xfrm>
            <a:off x="720720" y="900000"/>
            <a:ext cx="6115680" cy="3437640"/>
          </a:xfrm>
          <a:prstGeom prst="rect">
            <a:avLst/>
          </a:prstGeom>
          <a:ln w="0">
            <a:noFill/>
          </a:ln>
        </p:spPr>
      </p:sp>
      <p:sp>
        <p:nvSpPr>
          <p:cNvPr id="180" name="PlaceHolder 3"/>
          <p:cNvSpPr>
            <a:spLocks noGrp="1"/>
          </p:cNvSpPr>
          <p:nvPr>
            <p:ph type="body"/>
          </p:nvPr>
        </p:nvSpPr>
        <p:spPr>
          <a:xfrm>
            <a:off x="720720" y="4680000"/>
            <a:ext cx="6115680" cy="4807440"/>
          </a:xfrm>
          <a:prstGeom prst="rect">
            <a:avLst/>
          </a:prstGeom>
          <a:noFill/>
          <a:ln w="0">
            <a:noFill/>
          </a:ln>
        </p:spPr>
        <p:txBody>
          <a:bodyPr numCol="1" spcCol="0" lIns="0" rIns="0" tIns="0" bIns="0" anchor="t">
            <a:noAutofit/>
          </a:bodyPr>
          <a:p>
            <a:pPr marL="216000" indent="-216000">
              <a:lnSpc>
                <a:spcPct val="100000"/>
              </a:lnSpc>
              <a:buNone/>
              <a:tabLst>
                <a:tab algn="l" pos="0"/>
              </a:tabLst>
            </a:pPr>
            <a:r>
              <a:rPr b="0" lang="zh-CN" sz="2000" spc="-1" strike="noStrike">
                <a:solidFill>
                  <a:srgbClr val="000000"/>
                </a:solidFill>
                <a:latin typeface="Arial"/>
                <a:ea typeface="宋体"/>
              </a:rPr>
              <a:t>和乔布斯一年死的</a:t>
            </a:r>
            <a:endParaRPr b="0" lang="en-US" sz="2000" spc="-1" strike="noStrike">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Num" idx="35"/>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251" name="PlaceHolder 2"/>
          <p:cNvSpPr>
            <a:spLocks noGrp="1"/>
          </p:cNvSpPr>
          <p:nvPr>
            <p:ph type="sldImg"/>
          </p:nvPr>
        </p:nvSpPr>
        <p:spPr>
          <a:xfrm>
            <a:off x="720720" y="900000"/>
            <a:ext cx="6115680" cy="3437640"/>
          </a:xfrm>
          <a:prstGeom prst="rect">
            <a:avLst/>
          </a:prstGeom>
          <a:ln w="0">
            <a:noFill/>
          </a:ln>
        </p:spPr>
      </p:sp>
      <p:sp>
        <p:nvSpPr>
          <p:cNvPr id="252" name="PlaceHolder 3"/>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sldImg"/>
          </p:nvPr>
        </p:nvSpPr>
        <p:spPr>
          <a:xfrm>
            <a:off x="720720" y="900000"/>
            <a:ext cx="6115680" cy="3437640"/>
          </a:xfrm>
          <a:prstGeom prst="rect">
            <a:avLst/>
          </a:prstGeom>
          <a:ln w="0">
            <a:noFill/>
          </a:ln>
        </p:spPr>
      </p:sp>
      <p:sp>
        <p:nvSpPr>
          <p:cNvPr id="182"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183" name="PlaceHolder 3"/>
          <p:cNvSpPr>
            <a:spLocks noGrp="1"/>
          </p:cNvSpPr>
          <p:nvPr>
            <p:ph type="sldNum" idx="12"/>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Num" idx="13"/>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185" name="PlaceHolder 2"/>
          <p:cNvSpPr>
            <a:spLocks noGrp="1"/>
          </p:cNvSpPr>
          <p:nvPr>
            <p:ph type="sldImg"/>
          </p:nvPr>
        </p:nvSpPr>
        <p:spPr>
          <a:xfrm>
            <a:off x="720720" y="900000"/>
            <a:ext cx="6115680" cy="3437640"/>
          </a:xfrm>
          <a:prstGeom prst="rect">
            <a:avLst/>
          </a:prstGeom>
          <a:ln w="0">
            <a:noFill/>
          </a:ln>
        </p:spPr>
      </p:sp>
      <p:sp>
        <p:nvSpPr>
          <p:cNvPr id="186" name="PlaceHolder 3"/>
          <p:cNvSpPr>
            <a:spLocks noGrp="1"/>
          </p:cNvSpPr>
          <p:nvPr>
            <p:ph type="body"/>
          </p:nvPr>
        </p:nvSpPr>
        <p:spPr>
          <a:xfrm>
            <a:off x="755640" y="5078520"/>
            <a:ext cx="6044400" cy="4807440"/>
          </a:xfrm>
          <a:prstGeom prst="rect">
            <a:avLst/>
          </a:prstGeom>
          <a:noFill/>
          <a:ln w="0">
            <a:noFill/>
          </a:ln>
        </p:spPr>
        <p:txBody>
          <a:bodyPr numCol="1" spcCol="0" lIns="0" rIns="0" tIns="0" bIns="0" anchor="t">
            <a:noAutofit/>
          </a:bodyPr>
          <a:p>
            <a:pPr marL="216000" indent="-216000">
              <a:lnSpc>
                <a:spcPct val="100000"/>
              </a:lnSpc>
              <a:buNone/>
              <a:tabLst>
                <a:tab algn="l" pos="0"/>
              </a:tabLst>
            </a:pPr>
            <a:r>
              <a:rPr b="0" lang="en-US" sz="2000" spc="-1" strike="noStrike">
                <a:solidFill>
                  <a:srgbClr val="000000"/>
                </a:solidFill>
                <a:latin typeface="Arial"/>
              </a:rPr>
              <a:t>Waterfall -&gt; agile -&gt; lean -&gt; contionuous integration -&gt; contionuous Delivery -&gt; contionuous deployment -&gt; contionuous operations</a:t>
            </a:r>
            <a:endParaRPr b="0" lang="en-US" sz="2000" spc="-1" strike="noStrike">
              <a:latin typeface="Arial"/>
            </a:endParaRPr>
          </a:p>
          <a:p>
            <a:pPr marL="216000" indent="-216000">
              <a:lnSpc>
                <a:spcPct val="100000"/>
              </a:lnSpc>
              <a:buNone/>
              <a:tabLst>
                <a:tab algn="l" pos="0"/>
              </a:tabLst>
            </a:pPr>
            <a:endParaRPr b="0" lang="en-US" sz="2000" spc="-1" strike="noStrike">
              <a:latin typeface="Arial"/>
            </a:endParaRPr>
          </a:p>
          <a:p>
            <a:pPr marL="216000" indent="-216000">
              <a:lnSpc>
                <a:spcPct val="100000"/>
              </a:lnSpc>
              <a:buNone/>
              <a:tabLst>
                <a:tab algn="l" pos="0"/>
              </a:tabLst>
            </a:pPr>
            <a:r>
              <a:rPr b="0" lang="zh-CN" sz="2000" spc="-1" strike="noStrike">
                <a:solidFill>
                  <a:srgbClr val="000000"/>
                </a:solidFill>
                <a:latin typeface="Arial"/>
              </a:rPr>
              <a:t>瀑布  敏捷  依赖  持续集成 持续交货 持续部署 连续运行</a:t>
            </a:r>
            <a:endParaRPr b="0" lang="en-US" sz="20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sldNum" idx="14"/>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188" name="PlaceHolder 2"/>
          <p:cNvSpPr>
            <a:spLocks noGrp="1"/>
          </p:cNvSpPr>
          <p:nvPr>
            <p:ph type="sldImg"/>
          </p:nvPr>
        </p:nvSpPr>
        <p:spPr>
          <a:xfrm>
            <a:off x="720720" y="900000"/>
            <a:ext cx="6115680" cy="3437640"/>
          </a:xfrm>
          <a:prstGeom prst="rect">
            <a:avLst/>
          </a:prstGeom>
          <a:ln w="0">
            <a:noFill/>
          </a:ln>
        </p:spPr>
      </p:sp>
      <p:sp>
        <p:nvSpPr>
          <p:cNvPr id="189"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sldImg"/>
          </p:nvPr>
        </p:nvSpPr>
        <p:spPr>
          <a:xfrm>
            <a:off x="720720" y="900000"/>
            <a:ext cx="6115680" cy="3437640"/>
          </a:xfrm>
          <a:prstGeom prst="rect">
            <a:avLst/>
          </a:prstGeom>
          <a:ln w="0">
            <a:noFill/>
          </a:ln>
        </p:spPr>
      </p:sp>
      <p:sp>
        <p:nvSpPr>
          <p:cNvPr id="191"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192" name="PlaceHolder 3"/>
          <p:cNvSpPr>
            <a:spLocks noGrp="1"/>
          </p:cNvSpPr>
          <p:nvPr>
            <p:ph type="sldNum" idx="15"/>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PlaceHolder 1"/>
          <p:cNvSpPr>
            <a:spLocks noGrp="1"/>
          </p:cNvSpPr>
          <p:nvPr>
            <p:ph type="sldNum" idx="16"/>
          </p:nvPr>
        </p:nvSpPr>
        <p:spPr>
          <a:xfrm>
            <a:off x="4278240" y="10156680"/>
            <a:ext cx="3277440" cy="531000"/>
          </a:xfrm>
          <a:prstGeom prst="rect">
            <a:avLst/>
          </a:prstGeom>
          <a:noFill/>
          <a:ln w="0">
            <a:noFill/>
          </a:ln>
        </p:spPr>
        <p:txBody>
          <a:bodyPr numCol="1" spcCol="0"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
        <p:nvSpPr>
          <p:cNvPr id="194" name="PlaceHolder 2"/>
          <p:cNvSpPr>
            <a:spLocks noGrp="1"/>
          </p:cNvSpPr>
          <p:nvPr>
            <p:ph type="sldImg"/>
          </p:nvPr>
        </p:nvSpPr>
        <p:spPr>
          <a:xfrm>
            <a:off x="720720" y="900000"/>
            <a:ext cx="6115680" cy="3437640"/>
          </a:xfrm>
          <a:prstGeom prst="rect">
            <a:avLst/>
          </a:prstGeom>
          <a:ln w="0">
            <a:noFill/>
          </a:ln>
        </p:spPr>
      </p:sp>
      <p:sp>
        <p:nvSpPr>
          <p:cNvPr id="195" name="PlaceHolder 3"/>
          <p:cNvSpPr>
            <a:spLocks noGrp="1"/>
          </p:cNvSpPr>
          <p:nvPr>
            <p:ph type="body"/>
          </p:nvPr>
        </p:nvSpPr>
        <p:spPr>
          <a:xfrm>
            <a:off x="720720" y="4680000"/>
            <a:ext cx="6115680" cy="5036400"/>
          </a:xfrm>
          <a:prstGeom prst="rect">
            <a:avLst/>
          </a:prstGeom>
          <a:noFill/>
          <a:ln w="0">
            <a:noFill/>
          </a:ln>
        </p:spPr>
        <p:txBody>
          <a:bodyPr numCol="1" spcCol="0" lIns="0" rIns="0" tIns="0" bIns="0" anchor="t">
            <a:noAutofit/>
          </a:bodyPr>
          <a:p>
            <a:endParaRPr b="0" lang="en-US" sz="20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sldImg"/>
          </p:nvPr>
        </p:nvSpPr>
        <p:spPr>
          <a:xfrm>
            <a:off x="720720" y="900000"/>
            <a:ext cx="6115680" cy="3437640"/>
          </a:xfrm>
          <a:prstGeom prst="rect">
            <a:avLst/>
          </a:prstGeom>
          <a:ln w="0">
            <a:noFill/>
          </a:ln>
        </p:spPr>
      </p:sp>
      <p:sp>
        <p:nvSpPr>
          <p:cNvPr id="197" name="PlaceHolder 2"/>
          <p:cNvSpPr>
            <a:spLocks noGrp="1"/>
          </p:cNvSpPr>
          <p:nvPr>
            <p:ph type="body"/>
          </p:nvPr>
        </p:nvSpPr>
        <p:spPr>
          <a:xfrm>
            <a:off x="720720" y="4680000"/>
            <a:ext cx="6115680" cy="5036400"/>
          </a:xfrm>
          <a:prstGeom prst="rect">
            <a:avLst/>
          </a:prstGeom>
          <a:noFill/>
          <a:ln w="0">
            <a:noFill/>
          </a:ln>
        </p:spPr>
        <p:txBody>
          <a:bodyPr lIns="0" rIns="0" tIns="0" bIns="0" anchor="t">
            <a:noAutofit/>
          </a:bodyPr>
          <a:p>
            <a:endParaRPr b="0" lang="en-US" sz="2000" spc="-1" strike="noStrike">
              <a:latin typeface="Arial"/>
            </a:endParaRPr>
          </a:p>
        </p:txBody>
      </p:sp>
      <p:sp>
        <p:nvSpPr>
          <p:cNvPr id="198" name="PlaceHolder 3"/>
          <p:cNvSpPr>
            <a:spLocks noGrp="1"/>
          </p:cNvSpPr>
          <p:nvPr>
            <p:ph type="sldNum" idx="17"/>
          </p:nvPr>
        </p:nvSpPr>
        <p:spPr>
          <a:xfrm>
            <a:off x="4278240" y="10156680"/>
            <a:ext cx="3277440" cy="531000"/>
          </a:xfrm>
          <a:prstGeom prst="rect">
            <a:avLst/>
          </a:prstGeom>
          <a:noFill/>
          <a:ln w="0">
            <a:noFill/>
          </a:ln>
        </p:spPr>
        <p:txBody>
          <a:bodyPr lIns="0" rIns="0" tIns="0" bIns="0" anchor="b">
            <a:noAutofit/>
          </a:bodyPr>
          <a:lstStyle>
            <a:lvl1pPr>
              <a:defRPr b="0" lang="en-US" sz="2400" spc="-1" strike="noStrike">
                <a:latin typeface="Times New Roman"/>
              </a:defRPr>
            </a:lvl1pPr>
          </a:lstStyle>
          <a:p>
            <a:endParaRPr b="0" lang="en-US" sz="24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endParaRPr b="0" lang="en-US" sz="3200" spc="-1" strike="noStrike">
              <a:latin typeface="Arial"/>
            </a:endParaRPr>
          </a:p>
        </p:txBody>
      </p:sp>
      <p:sp>
        <p:nvSpPr>
          <p:cNvPr id="26"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0"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4"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5"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5"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7"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48"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2"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53"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54"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5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58"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0"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61"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62"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4"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endParaRPr b="0" lang="en-US" sz="3200" spc="-1" strike="noStrike">
              <a:latin typeface="Arial"/>
            </a:endParaRPr>
          </a:p>
        </p:txBody>
      </p:sp>
      <p:sp>
        <p:nvSpPr>
          <p:cNvPr id="65"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7"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6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69"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0"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2"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5"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6"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14"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15"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endParaRPr b="0" lang="en-US" sz="3200" spc="-1" strike="noStrike">
              <a:latin typeface="Arial"/>
            </a:endParaRPr>
          </a:p>
        </p:txBody>
      </p:sp>
      <p:sp>
        <p:nvSpPr>
          <p:cNvPr id="1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19"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22"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endParaRPr b="0" lang="en-US" sz="3200" spc="-1" strike="noStrike">
              <a:latin typeface="Arial"/>
            </a:endParaRPr>
          </a:p>
        </p:txBody>
      </p:sp>
      <p:sp>
        <p:nvSpPr>
          <p:cNvPr id="23"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矩形 7"/>
          <p:cNvSpPr/>
          <p:nvPr/>
        </p:nvSpPr>
        <p:spPr>
          <a:xfrm>
            <a:off x="0" y="4163760"/>
            <a:ext cx="10076760" cy="1612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algn="ctr">
              <a:buNone/>
            </a:pPr>
            <a:r>
              <a:rPr b="0" lang="zh-CN" sz="4400" spc="-1" strike="noStrike">
                <a:latin typeface="Arial"/>
              </a:rPr>
              <a:t>单击以编辑标题文本格式</a:t>
            </a:r>
            <a:endParaRPr b="0" lang="en-US" sz="4400" spc="-1" strike="noStrike">
              <a:latin typeface="Arial"/>
            </a:endParaRPr>
          </a:p>
        </p:txBody>
      </p:sp>
      <p:sp>
        <p:nvSpPr>
          <p:cNvPr id="2"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3200" spc="-1" strike="noStrike">
                <a:latin typeface="Arial"/>
              </a:rPr>
              <a:t>点击以编辑提纲文本格式</a:t>
            </a:r>
            <a:endParaRPr b="0" lang="en-US" sz="3200" spc="-1" strike="noStrike">
              <a:latin typeface="Arial"/>
            </a:endParaRPr>
          </a:p>
          <a:p>
            <a:pPr lvl="1" marL="864000" indent="-324000">
              <a:spcBef>
                <a:spcPts val="1134"/>
              </a:spcBef>
              <a:buClr>
                <a:srgbClr val="000000"/>
              </a:buClr>
              <a:buSzPct val="75000"/>
              <a:buFont typeface="Symbol" charset="2"/>
              <a:buChar char=""/>
            </a:pPr>
            <a:r>
              <a:rPr b="0" lang="zh-CN" sz="2800" spc="-1" strike="noStrike">
                <a:latin typeface="Arial"/>
              </a:rPr>
              <a:t>第二提纲级别</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zh-CN" sz="2400" spc="-1" strike="noStrike">
                <a:latin typeface="Arial"/>
              </a:rPr>
              <a:t>第三提纲级别</a:t>
            </a:r>
            <a:endParaRPr b="0" lang="en-US" sz="2400" spc="-1" strike="noStrike">
              <a:latin typeface="Arial"/>
            </a:endParaRPr>
          </a:p>
          <a:p>
            <a:pPr lvl="3" marL="1728000" indent="-216000">
              <a:spcBef>
                <a:spcPts val="567"/>
              </a:spcBef>
              <a:buClr>
                <a:srgbClr val="000000"/>
              </a:buClr>
              <a:buSzPct val="75000"/>
              <a:buFont typeface="Symbol" charset="2"/>
              <a:buChar char=""/>
            </a:pPr>
            <a:r>
              <a:rPr b="0" lang="zh-CN" sz="2000" spc="-1" strike="noStrike">
                <a:latin typeface="Arial"/>
              </a:rPr>
              <a:t>第四提纲级别</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zh-CN" sz="2000" spc="-1" strike="noStrike">
                <a:latin typeface="Arial"/>
              </a:rPr>
              <a:t>第五提纲级别</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zh-CN" sz="2000" spc="-1" strike="noStrike">
                <a:latin typeface="Arial"/>
              </a:rPr>
              <a:t>第六提纲级别</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zh-CN" sz="2000" spc="-1" strike="noStrike">
                <a:latin typeface="Arial"/>
              </a:rPr>
              <a:t>第七提纲级别</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矩形 7"/>
          <p:cNvSpPr/>
          <p:nvPr/>
        </p:nvSpPr>
        <p:spPr>
          <a:xfrm>
            <a:off x="0" y="4163760"/>
            <a:ext cx="10076760" cy="1612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40" name="PlaceHolder 1"/>
          <p:cNvSpPr>
            <a:spLocks noGrp="1"/>
          </p:cNvSpPr>
          <p:nvPr>
            <p:ph type="title"/>
          </p:nvPr>
        </p:nvSpPr>
        <p:spPr>
          <a:xfrm>
            <a:off x="504000" y="226080"/>
            <a:ext cx="9071640" cy="946080"/>
          </a:xfrm>
          <a:prstGeom prst="rect">
            <a:avLst/>
          </a:prstGeom>
          <a:noFill/>
          <a:ln w="0">
            <a:noFill/>
          </a:ln>
        </p:spPr>
        <p:txBody>
          <a:bodyPr lIns="0" rIns="0" tIns="0" bIns="0" anchor="ctr">
            <a:noAutofit/>
          </a:bodyPr>
          <a:p>
            <a:r>
              <a:rPr b="0" lang="zh-CN" sz="1800" spc="-1" strike="noStrike">
                <a:latin typeface="Arial"/>
              </a:rPr>
              <a:t>单击以编辑标题文本格式</a:t>
            </a:r>
            <a:endParaRPr b="0" lang="en-US" sz="1800" spc="-1" strike="noStrike">
              <a:latin typeface="Arial"/>
            </a:endParaRPr>
          </a:p>
        </p:txBody>
      </p:sp>
      <p:sp>
        <p:nvSpPr>
          <p:cNvPr id="4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zh-CN" sz="3200" spc="-1" strike="noStrike">
                <a:latin typeface="Arial"/>
              </a:rPr>
              <a:t>点击以编辑提纲文本格式</a:t>
            </a:r>
            <a:endParaRPr b="0" lang="en-US" sz="3200" spc="-1" strike="noStrike">
              <a:latin typeface="Arial"/>
            </a:endParaRPr>
          </a:p>
          <a:p>
            <a:pPr lvl="1" marL="864000" indent="-324000">
              <a:spcBef>
                <a:spcPts val="1134"/>
              </a:spcBef>
              <a:buClr>
                <a:srgbClr val="000000"/>
              </a:buClr>
              <a:buSzPct val="75000"/>
              <a:buFont typeface="Symbol" charset="2"/>
              <a:buChar char=""/>
            </a:pPr>
            <a:r>
              <a:rPr b="0" lang="zh-CN" sz="2800" spc="-1" strike="noStrike">
                <a:latin typeface="Arial"/>
              </a:rPr>
              <a:t>第二提纲级别</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zh-CN" sz="2400" spc="-1" strike="noStrike">
                <a:latin typeface="Arial"/>
              </a:rPr>
              <a:t>第三提纲级别</a:t>
            </a:r>
            <a:endParaRPr b="0" lang="en-US" sz="2400" spc="-1" strike="noStrike">
              <a:latin typeface="Arial"/>
            </a:endParaRPr>
          </a:p>
          <a:p>
            <a:pPr lvl="3" marL="1728000" indent="-216000">
              <a:spcBef>
                <a:spcPts val="567"/>
              </a:spcBef>
              <a:buClr>
                <a:srgbClr val="000000"/>
              </a:buClr>
              <a:buSzPct val="75000"/>
              <a:buFont typeface="Symbol" charset="2"/>
              <a:buChar char=""/>
            </a:pPr>
            <a:r>
              <a:rPr b="0" lang="zh-CN" sz="2000" spc="-1" strike="noStrike">
                <a:latin typeface="Arial"/>
              </a:rPr>
              <a:t>第四提纲级别</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zh-CN" sz="2000" spc="-1" strike="noStrike">
                <a:latin typeface="Arial"/>
              </a:rPr>
              <a:t>第五提纲级别</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zh-CN" sz="2000" spc="-1" strike="noStrike">
                <a:latin typeface="Arial"/>
              </a:rPr>
              <a:t>第六提纲级别</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zh-CN" sz="2000" spc="-1" strike="noStrike">
                <a:latin typeface="Arial"/>
              </a:rPr>
              <a:t>第七提纲级别</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xml"/><Relationship Id="rId3"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xml"/><Relationship Id="rId3"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Relationship Id="rId3"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17.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2f2f2"/>
        </a:solidFill>
      </p:bgPr>
    </p:bg>
    <p:spTree>
      <p:nvGrpSpPr>
        <p:cNvPr id="1" name=""/>
        <p:cNvGrpSpPr/>
        <p:nvPr/>
      </p:nvGrpSpPr>
      <p:grpSpPr>
        <a:xfrm>
          <a:off x="0" y="0"/>
          <a:ext cx="0" cy="0"/>
          <a:chOff x="0" y="0"/>
          <a:chExt cx="0" cy="0"/>
        </a:xfrm>
      </p:grpSpPr>
      <p:sp>
        <p:nvSpPr>
          <p:cNvPr id="84" name="PA-文本框 2"/>
          <p:cNvSpPr/>
          <p:nvPr/>
        </p:nvSpPr>
        <p:spPr>
          <a:xfrm>
            <a:off x="2351520" y="2164680"/>
            <a:ext cx="5549760" cy="768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4460" spc="797" strike="noStrike">
                <a:solidFill>
                  <a:srgbClr val="6d7074"/>
                </a:solidFill>
                <a:latin typeface="微软雅黑 Light"/>
                <a:ea typeface="微软雅黑 Light"/>
              </a:rPr>
              <a:t>DevOps</a:t>
            </a:r>
            <a:r>
              <a:rPr b="0" lang="zh-CN" sz="4460" spc="797" strike="noStrike">
                <a:solidFill>
                  <a:srgbClr val="6d7074"/>
                </a:solidFill>
                <a:latin typeface="微软雅黑 Light"/>
                <a:ea typeface="微软雅黑 Light"/>
              </a:rPr>
              <a:t>研讨</a:t>
            </a:r>
            <a:endParaRPr b="0" lang="en-US" sz="4460" spc="-1" strike="noStrike">
              <a:latin typeface="Arial"/>
            </a:endParaRPr>
          </a:p>
        </p:txBody>
      </p:sp>
      <p:grpSp>
        <p:nvGrpSpPr>
          <p:cNvPr id="85" name="PA-组合 1"/>
          <p:cNvGrpSpPr/>
          <p:nvPr/>
        </p:nvGrpSpPr>
        <p:grpSpPr>
          <a:xfrm>
            <a:off x="3302280" y="2104200"/>
            <a:ext cx="3475440" cy="900360"/>
            <a:chOff x="3302280" y="2104200"/>
            <a:chExt cx="3475440" cy="900360"/>
          </a:xfrm>
        </p:grpSpPr>
        <p:sp>
          <p:nvSpPr>
            <p:cNvPr id="86" name="PA-直接连接符 1"/>
            <p:cNvSpPr/>
            <p:nvPr/>
          </p:nvSpPr>
          <p:spPr>
            <a:xfrm>
              <a:off x="3302280" y="3004200"/>
              <a:ext cx="3475440" cy="360"/>
            </a:xfrm>
            <a:prstGeom prst="line">
              <a:avLst/>
            </a:prstGeom>
            <a:ln w="19050">
              <a:solidFill>
                <a:srgbClr val="7e8185">
                  <a:alpha val="70000"/>
                </a:srgbClr>
              </a:solidFill>
            </a:ln>
          </p:spPr>
          <p:style>
            <a:lnRef idx="1">
              <a:schemeClr val="accent1"/>
            </a:lnRef>
            <a:fillRef idx="0">
              <a:schemeClr val="accent1"/>
            </a:fillRef>
            <a:effectRef idx="0">
              <a:schemeClr val="accent1"/>
            </a:effectRef>
            <a:fontRef idx="minor"/>
          </p:style>
        </p:sp>
        <p:sp>
          <p:nvSpPr>
            <p:cNvPr id="87" name="PA-直接连接符 2"/>
            <p:cNvSpPr/>
            <p:nvPr/>
          </p:nvSpPr>
          <p:spPr>
            <a:xfrm>
              <a:off x="3302280" y="2104200"/>
              <a:ext cx="3475440" cy="360"/>
            </a:xfrm>
            <a:prstGeom prst="line">
              <a:avLst/>
            </a:prstGeom>
            <a:ln w="19050">
              <a:solidFill>
                <a:srgbClr val="7e8185">
                  <a:alpha val="70000"/>
                </a:srgbClr>
              </a:solidFill>
            </a:ln>
          </p:spPr>
          <p:style>
            <a:lnRef idx="1">
              <a:schemeClr val="accent1"/>
            </a:lnRef>
            <a:fillRef idx="0">
              <a:schemeClr val="accent1"/>
            </a:fillRef>
            <a:effectRef idx="0">
              <a:schemeClr val="accent1"/>
            </a:effectRef>
            <a:fontRef idx="minor"/>
          </p:style>
        </p:sp>
      </p:grpSp>
      <p:pic>
        <p:nvPicPr>
          <p:cNvPr id="88" name="Picture 1" descr="Image result for DEVOPS"/>
          <p:cNvPicPr/>
          <p:nvPr/>
        </p:nvPicPr>
        <p:blipFill>
          <a:blip r:embed="rId1"/>
          <a:stretch/>
        </p:blipFill>
        <p:spPr>
          <a:xfrm rot="4662600">
            <a:off x="-117720" y="-227880"/>
            <a:ext cx="2092320" cy="2549160"/>
          </a:xfrm>
          <a:prstGeom prst="rect">
            <a:avLst/>
          </a:prstGeom>
          <a:ln w="0">
            <a:noFill/>
          </a:ln>
        </p:spPr>
      </p:pic>
      <p:sp>
        <p:nvSpPr>
          <p:cNvPr id="89" name="文本框 8"/>
          <p:cNvSpPr/>
          <p:nvPr/>
        </p:nvSpPr>
        <p:spPr>
          <a:xfrm>
            <a:off x="4043880" y="4666680"/>
            <a:ext cx="2956320" cy="927720"/>
          </a:xfrm>
          <a:prstGeom prst="rect">
            <a:avLst/>
          </a:prstGeom>
          <a:noFill/>
          <a:ln w="0">
            <a:noFill/>
          </a:ln>
        </p:spPr>
        <p:style>
          <a:lnRef idx="0"/>
          <a:fillRef idx="0"/>
          <a:effectRef idx="0"/>
          <a:fontRef idx="minor"/>
        </p:style>
        <p:txBody>
          <a:bodyPr lIns="90000" rIns="90000" tIns="45000" bIns="45000" anchor="t">
            <a:spAutoFit/>
          </a:bodyPr>
          <a:p>
            <a:pPr>
              <a:lnSpc>
                <a:spcPct val="100000"/>
              </a:lnSpc>
              <a:spcBef>
                <a:spcPts val="601"/>
              </a:spcBef>
              <a:buNone/>
            </a:pPr>
            <a:r>
              <a:rPr b="0" lang="zh-CN" sz="1000" spc="-1" strike="noStrike">
                <a:solidFill>
                  <a:srgbClr val="55575a"/>
                </a:solidFill>
                <a:latin typeface="Arial"/>
                <a:ea typeface="Songti SC"/>
              </a:rPr>
              <a:t>主讲人：杨耀 </a:t>
            </a:r>
            <a:r>
              <a:rPr b="0" lang="en-US" sz="1000" spc="-1" strike="noStrike">
                <a:solidFill>
                  <a:srgbClr val="55575a"/>
                </a:solidFill>
                <a:latin typeface="Arial"/>
                <a:ea typeface="Songti SC"/>
              </a:rPr>
              <a:t>  </a:t>
            </a:r>
            <a:endParaRPr b="0" lang="en-US" sz="1000" spc="-1" strike="noStrike">
              <a:latin typeface="Arial"/>
            </a:endParaRPr>
          </a:p>
          <a:p>
            <a:pPr>
              <a:lnSpc>
                <a:spcPct val="100000"/>
              </a:lnSpc>
              <a:spcBef>
                <a:spcPts val="601"/>
              </a:spcBef>
              <a:buNone/>
            </a:pPr>
            <a:r>
              <a:rPr b="0" lang="zh-CN" sz="1000" spc="-1" strike="noStrike">
                <a:solidFill>
                  <a:srgbClr val="55575a"/>
                </a:solidFill>
                <a:latin typeface="Arial"/>
                <a:ea typeface="Songti SC"/>
              </a:rPr>
              <a:t>安全运维部 </a:t>
            </a:r>
            <a:endParaRPr b="0" lang="en-US" sz="1000" spc="-1" strike="noStrike">
              <a:latin typeface="Arial"/>
            </a:endParaRPr>
          </a:p>
          <a:p>
            <a:pPr>
              <a:lnSpc>
                <a:spcPct val="100000"/>
              </a:lnSpc>
              <a:spcBef>
                <a:spcPts val="601"/>
              </a:spcBef>
              <a:buNone/>
            </a:pPr>
            <a:r>
              <a:rPr b="0" lang="zh-CN" sz="1000" spc="-1" strike="noStrike">
                <a:solidFill>
                  <a:srgbClr val="55575a"/>
                </a:solidFill>
                <a:latin typeface="Arial"/>
                <a:ea typeface="Songti SC"/>
              </a:rPr>
              <a:t>一线老兵，九流</a:t>
            </a:r>
            <a:r>
              <a:rPr b="0" lang="en-US" sz="1000" spc="-1" strike="noStrike">
                <a:solidFill>
                  <a:srgbClr val="55575a"/>
                </a:solidFill>
                <a:latin typeface="Arial"/>
                <a:ea typeface="Songti SC"/>
              </a:rPr>
              <a:t>code</a:t>
            </a:r>
            <a:r>
              <a:rPr b="0" lang="zh-CN" sz="1000" spc="-1" strike="noStrike">
                <a:solidFill>
                  <a:srgbClr val="55575a"/>
                </a:solidFill>
                <a:latin typeface="Arial"/>
                <a:ea typeface="Songti SC"/>
              </a:rPr>
              <a:t>，三流人品</a:t>
            </a:r>
            <a:endParaRPr b="0" lang="en-US" sz="1000" spc="-1" strike="noStrike">
              <a:latin typeface="Arial"/>
            </a:endParaRPr>
          </a:p>
          <a:p>
            <a:pPr>
              <a:lnSpc>
                <a:spcPct val="100000"/>
              </a:lnSpc>
              <a:spcBef>
                <a:spcPts val="601"/>
              </a:spcBef>
              <a:buNone/>
            </a:pPr>
            <a:r>
              <a:rPr b="0" lang="zh-CN" sz="1000" spc="-1" strike="noStrike">
                <a:solidFill>
                  <a:srgbClr val="55575a"/>
                </a:solidFill>
                <a:latin typeface="Arial"/>
                <a:ea typeface="Songti SC"/>
              </a:rPr>
              <a:t>寄居与终南一隅</a:t>
            </a:r>
            <a:endParaRPr b="0" lang="en-US" sz="1000" spc="-1" strike="noStrike">
              <a:latin typeface="Arial"/>
            </a:endParaRPr>
          </a:p>
        </p:txBody>
      </p:sp>
      <p:sp>
        <p:nvSpPr>
          <p:cNvPr id="90" name="PA-文本框 4"/>
          <p:cNvSpPr/>
          <p:nvPr/>
        </p:nvSpPr>
        <p:spPr>
          <a:xfrm>
            <a:off x="2340000" y="2832480"/>
            <a:ext cx="5549760" cy="1034640"/>
          </a:xfrm>
          <a:prstGeom prst="rect">
            <a:avLst/>
          </a:prstGeom>
          <a:noFill/>
          <a:ln w="0">
            <a:noFill/>
          </a:ln>
        </p:spPr>
        <p:style>
          <a:lnRef idx="0"/>
          <a:fillRef idx="0"/>
          <a:effectRef idx="0"/>
          <a:fontRef idx="minor"/>
        </p:style>
        <p:txBody>
          <a:bodyPr lIns="90000" rIns="90000" tIns="45000" bIns="45000" anchor="ctr">
            <a:spAutoFit/>
          </a:bodyPr>
          <a:p>
            <a:pPr algn="ctr">
              <a:lnSpc>
                <a:spcPct val="100000"/>
              </a:lnSpc>
              <a:buNone/>
            </a:pPr>
            <a:endParaRPr b="0" lang="en-US" sz="1800" spc="-1" strike="noStrike">
              <a:latin typeface="Arial"/>
            </a:endParaRPr>
          </a:p>
          <a:p>
            <a:pPr algn="ctr">
              <a:lnSpc>
                <a:spcPct val="100000"/>
              </a:lnSpc>
              <a:buNone/>
            </a:pPr>
            <a:endParaRPr b="0" lang="en-US" sz="1800" spc="-1" strike="noStrike">
              <a:latin typeface="Arial"/>
            </a:endParaRPr>
          </a:p>
          <a:p>
            <a:pPr algn="ctr">
              <a:lnSpc>
                <a:spcPct val="100000"/>
              </a:lnSpc>
              <a:buNone/>
            </a:pPr>
            <a:r>
              <a:rPr b="0" lang="en-US" sz="2600" spc="-1" strike="noStrike">
                <a:solidFill>
                  <a:srgbClr val="6d7074"/>
                </a:solidFill>
                <a:latin typeface="微软雅黑 Light"/>
                <a:ea typeface="微软雅黑 Light"/>
              </a:rPr>
              <a:t>heads blooms</a:t>
            </a:r>
            <a:endParaRPr b="0" lang="en-US" sz="2600" spc="-1" strike="noStrike">
              <a:latin typeface="Arial"/>
            </a:endParaRPr>
          </a:p>
        </p:txBody>
      </p:sp>
      <p:sp>
        <p:nvSpPr>
          <p:cNvPr id="91" name=""/>
          <p:cNvSpPr txBox="1"/>
          <p:nvPr/>
        </p:nvSpPr>
        <p:spPr>
          <a:xfrm>
            <a:off x="0" y="5220000"/>
            <a:ext cx="637920" cy="544320"/>
          </a:xfrm>
          <a:prstGeom prst="rect">
            <a:avLst/>
          </a:prstGeom>
          <a:noFill/>
          <a:ln w="0">
            <a:noFill/>
          </a:ln>
        </p:spPr>
        <p:txBody>
          <a:bodyPr lIns="90000" rIns="90000" tIns="45000" bIns="45000" anchor="t">
            <a:noAutofit/>
          </a:bodyPr>
          <a:p>
            <a:r>
              <a:rPr b="0" lang="zh-CN" sz="1800" spc="-1" strike="noStrike">
                <a:solidFill>
                  <a:srgbClr val="c9211e"/>
                </a:solidFill>
                <a:latin typeface="Arial"/>
              </a:rPr>
              <a:t>闭环</a:t>
            </a:r>
            <a:endParaRPr b="0" lang="en-US" sz="1800" spc="-1" strike="noStrike">
              <a:solidFill>
                <a:srgbClr val="c9211e"/>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图片 1" descr=""/>
          <p:cNvPicPr/>
          <p:nvPr/>
        </p:nvPicPr>
        <p:blipFill>
          <a:blip r:embed="rId1"/>
          <a:stretch/>
        </p:blipFill>
        <p:spPr>
          <a:xfrm>
            <a:off x="71280" y="71280"/>
            <a:ext cx="5541120" cy="5541120"/>
          </a:xfrm>
          <a:prstGeom prst="rect">
            <a:avLst/>
          </a:prstGeom>
          <a:ln w="0">
            <a:noFill/>
          </a:ln>
        </p:spPr>
      </p:pic>
      <p:sp>
        <p:nvSpPr>
          <p:cNvPr id="125" name="文本框 2"/>
          <p:cNvSpPr/>
          <p:nvPr/>
        </p:nvSpPr>
        <p:spPr>
          <a:xfrm>
            <a:off x="5889600" y="276120"/>
            <a:ext cx="1669320" cy="2628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pPr>
            <a:endParaRPr b="0" lang="en-US" sz="1800" spc="-1" strike="noStrike">
              <a:latin typeface="Arial"/>
            </a:endParaRPr>
          </a:p>
          <a:p>
            <a:pPr>
              <a:lnSpc>
                <a:spcPct val="100000"/>
              </a:lnSpc>
              <a:spcBef>
                <a:spcPts val="1191"/>
              </a:spcBef>
              <a:spcAft>
                <a:spcPts val="989"/>
              </a:spcAft>
              <a:buNone/>
            </a:pPr>
            <a:r>
              <a:rPr b="0" lang="zh-CN" sz="1400" spc="-1" strike="noStrike">
                <a:solidFill>
                  <a:srgbClr val="55575a"/>
                </a:solidFill>
                <a:latin typeface="雅痞-简"/>
                <a:ea typeface="雅痞-简"/>
              </a:rPr>
              <a:t>车道</a:t>
            </a:r>
            <a:r>
              <a:rPr b="0" lang="en-US" sz="1400" spc="-1" strike="noStrike">
                <a:solidFill>
                  <a:srgbClr val="55575a"/>
                </a:solidFill>
                <a:latin typeface="雅痞-简"/>
                <a:ea typeface="雅痞-简"/>
              </a:rPr>
              <a:t>1 – </a:t>
            </a:r>
            <a:r>
              <a:rPr b="0" lang="zh-CN" sz="1400" spc="-1" strike="noStrike">
                <a:solidFill>
                  <a:srgbClr val="55575a"/>
                </a:solidFill>
                <a:latin typeface="雅痞-简"/>
                <a:ea typeface="雅痞-简"/>
              </a:rPr>
              <a:t>获取速度</a:t>
            </a:r>
            <a:endParaRPr b="0" lang="en-US" sz="1400" spc="-1" strike="noStrike">
              <a:latin typeface="Arial"/>
            </a:endParaRPr>
          </a:p>
        </p:txBody>
      </p:sp>
      <p:sp>
        <p:nvSpPr>
          <p:cNvPr id="126" name="文本框 3"/>
          <p:cNvSpPr/>
          <p:nvPr/>
        </p:nvSpPr>
        <p:spPr>
          <a:xfrm>
            <a:off x="5850000" y="1440000"/>
            <a:ext cx="4090320" cy="43488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601"/>
              </a:spcAft>
              <a:buNone/>
            </a:pPr>
            <a:r>
              <a:rPr b="0" lang="zh-CN" sz="1000" spc="-1" strike="noStrike">
                <a:solidFill>
                  <a:srgbClr val="55575a"/>
                </a:solidFill>
                <a:latin typeface="Arial"/>
                <a:ea typeface="Songti SC"/>
              </a:rPr>
              <a:t>要采纳</a:t>
            </a: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的原则，理解整个运作系统的重要性并对工作事项</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进行合适的优先级排序是组织首先要学的事情。在整个价值流中不</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能允许任何人产生瓶颈并降低整个工作流程。</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确保工作流程的不可中断是身处流程中的所有成员的终极目标。</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无论一个成员或者团队的角色是什么，他们都必须力图对整个系统</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进行深入的理解。这种思维方式对质量会有着直接的影响，因为缺陷</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永远不会被下放到“下游“中，这样做的话将会导致瓶颈的产生。</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确保整个工作流程不会被瓶颈堵塞住还不够。一个高产的组织应该</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时常考虑该如何提升整个工作流程。有很多方法论可以做到这一点，</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你不妨去看下“</a:t>
            </a:r>
            <a:r>
              <a:rPr b="0" lang="zh-CN" sz="1000" spc="-1" strike="noStrike">
                <a:solidFill>
                  <a:srgbClr val="ff0000"/>
                </a:solidFill>
                <a:latin typeface="Arial"/>
                <a:ea typeface="Songti SC"/>
              </a:rPr>
              <a:t>约束理论</a:t>
            </a:r>
            <a:r>
              <a:rPr b="0" lang="en-US" sz="1000" spc="-1" strike="noStrike">
                <a:solidFill>
                  <a:srgbClr val="55575a"/>
                </a:solidFill>
                <a:latin typeface="Arial"/>
                <a:ea typeface="Songti SC"/>
              </a:rPr>
              <a:t>”，“</a:t>
            </a:r>
            <a:r>
              <a:rPr b="0" lang="zh-CN" sz="1000" spc="-1" strike="noStrike">
                <a:solidFill>
                  <a:srgbClr val="ff0000"/>
                </a:solidFill>
                <a:latin typeface="Arial"/>
                <a:ea typeface="Songti SC"/>
              </a:rPr>
              <a:t>六西格玛</a:t>
            </a:r>
            <a:r>
              <a:rPr b="0" lang="en-US" sz="1000" spc="-1" strike="noStrike">
                <a:solidFill>
                  <a:srgbClr val="55575a"/>
                </a:solidFill>
                <a:latin typeface="Arial"/>
                <a:ea typeface="Songti SC"/>
              </a:rPr>
              <a:t>”，或者</a:t>
            </a:r>
            <a:r>
              <a:rPr b="0" lang="zh-CN" sz="1000" spc="-1" strike="noStrike">
                <a:solidFill>
                  <a:srgbClr val="ff0000"/>
                </a:solidFill>
                <a:latin typeface="Arial"/>
                <a:ea typeface="Songti SC"/>
              </a:rPr>
              <a:t>丰田生产系统</a:t>
            </a:r>
            <a:r>
              <a:rPr b="0" lang="zh-CN" sz="1000" spc="-1" strike="noStrike">
                <a:solidFill>
                  <a:srgbClr val="55575a"/>
                </a:solidFill>
                <a:latin typeface="Arial"/>
                <a:ea typeface="Songti SC"/>
              </a:rPr>
              <a:t>。</a:t>
            </a:r>
            <a:endParaRPr b="0" lang="en-US" sz="1000" spc="-1" strike="noStrike">
              <a:latin typeface="Arial"/>
            </a:endParaRPr>
          </a:p>
          <a:p>
            <a:pPr>
              <a:lnSpc>
                <a:spcPct val="100000"/>
              </a:lnSpc>
              <a:spcAft>
                <a:spcPts val="601"/>
              </a:spcAft>
              <a:buNone/>
            </a:pP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原则不关心你身处哪个团队，你是否是系统架构师，</a:t>
            </a:r>
            <a:r>
              <a:rPr b="0" lang="en-US" sz="1000" spc="-1" strike="noStrike">
                <a:solidFill>
                  <a:srgbClr val="55575a"/>
                </a:solidFill>
                <a:latin typeface="Arial"/>
                <a:ea typeface="Songti SC"/>
              </a:rPr>
              <a:t>DBA</a:t>
            </a:r>
            <a:r>
              <a:rPr b="0" lang="zh-CN" sz="1000" spc="-1" strike="noStrike">
                <a:solidFill>
                  <a:srgbClr val="55575a"/>
                </a:solidFill>
                <a:latin typeface="Arial"/>
                <a:ea typeface="Songti SC"/>
              </a:rPr>
              <a:t>，</a:t>
            </a:r>
            <a:endParaRPr b="0" lang="en-US" sz="1000" spc="-1" strike="noStrike">
              <a:latin typeface="Arial"/>
            </a:endParaRPr>
          </a:p>
          <a:p>
            <a:pPr>
              <a:lnSpc>
                <a:spcPct val="100000"/>
              </a:lnSpc>
              <a:spcAft>
                <a:spcPts val="601"/>
              </a:spcAft>
              <a:buNone/>
            </a:pPr>
            <a:r>
              <a:rPr b="0" lang="en-US" sz="1000" spc="-1" strike="noStrike">
                <a:solidFill>
                  <a:srgbClr val="55575a"/>
                </a:solidFill>
                <a:latin typeface="Arial"/>
                <a:ea typeface="Songti SC"/>
              </a:rPr>
              <a:t>QA</a:t>
            </a:r>
            <a:r>
              <a:rPr b="0" lang="zh-CN" sz="1000" spc="-1" strike="noStrike">
                <a:solidFill>
                  <a:srgbClr val="55575a"/>
                </a:solidFill>
                <a:latin typeface="Arial"/>
                <a:ea typeface="Songti SC"/>
              </a:rPr>
              <a:t>，或者是网络管理员。相同的规则覆盖所有的成员，每个成员都</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应该遵循两个简单的原则：</a:t>
            </a:r>
            <a:endParaRPr b="0" lang="en-US" sz="1000" spc="-1" strike="noStrike">
              <a:latin typeface="Arial"/>
            </a:endParaRPr>
          </a:p>
          <a:p>
            <a:pPr>
              <a:lnSpc>
                <a:spcPct val="100000"/>
              </a:lnSpc>
              <a:spcAft>
                <a:spcPts val="601"/>
              </a:spcAft>
              <a:buNone/>
            </a:pPr>
            <a:endParaRPr b="0" lang="en-US" sz="1000" spc="-1" strike="noStrike">
              <a:latin typeface="Arial"/>
            </a:endParaRPr>
          </a:p>
          <a:p>
            <a:pPr>
              <a:lnSpc>
                <a:spcPct val="100000"/>
              </a:lnSpc>
              <a:spcAft>
                <a:spcPts val="989"/>
              </a:spcAft>
              <a:buNone/>
            </a:pPr>
            <a:r>
              <a:rPr b="1" lang="zh-CN" sz="1000" spc="-1" strike="noStrike">
                <a:solidFill>
                  <a:srgbClr val="55575a"/>
                </a:solidFill>
                <a:latin typeface="隶变-繁"/>
                <a:ea typeface="隶变-繁"/>
              </a:rPr>
              <a:t>保持系统运作流程不可中断</a:t>
            </a:r>
            <a:endParaRPr b="0" lang="en-US" sz="1000" spc="-1" strike="noStrike">
              <a:latin typeface="Arial"/>
            </a:endParaRPr>
          </a:p>
          <a:p>
            <a:pPr>
              <a:lnSpc>
                <a:spcPct val="100000"/>
              </a:lnSpc>
              <a:spcAft>
                <a:spcPts val="989"/>
              </a:spcAft>
              <a:buNone/>
            </a:pPr>
            <a:r>
              <a:rPr b="1" lang="zh-CN" sz="1000" spc="-1" strike="noStrike">
                <a:solidFill>
                  <a:srgbClr val="55575a"/>
                </a:solidFill>
                <a:latin typeface="隶变-繁"/>
                <a:ea typeface="隶变-繁"/>
              </a:rPr>
              <a:t>随时提升和优化工作流程</a:t>
            </a:r>
            <a:endParaRPr b="0" lang="en-US" sz="1000" spc="-1" strike="noStrike">
              <a:latin typeface="Arial"/>
            </a:endParaRPr>
          </a:p>
          <a:p>
            <a:pPr>
              <a:lnSpc>
                <a:spcPct val="100000"/>
              </a:lnSpc>
              <a:spcAft>
                <a:spcPts val="989"/>
              </a:spcAft>
              <a:buNone/>
            </a:pPr>
            <a:endParaRPr b="0" lang="en-US" sz="10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7" name="Picture 2" descr="Image:è§è².jpg"/>
          <p:cNvPicPr/>
          <p:nvPr/>
        </p:nvPicPr>
        <p:blipFill>
          <a:blip r:embed="rId1"/>
          <a:stretch/>
        </p:blipFill>
        <p:spPr>
          <a:xfrm>
            <a:off x="651960" y="314280"/>
            <a:ext cx="8818920" cy="5057640"/>
          </a:xfrm>
          <a:prstGeom prst="rect">
            <a:avLst/>
          </a:prstGeom>
          <a:ln w="0">
            <a:noFill/>
          </a:ln>
        </p:spPr>
      </p:pic>
      <p:sp>
        <p:nvSpPr>
          <p:cNvPr id="128" name="文本框 1"/>
          <p:cNvSpPr/>
          <p:nvPr/>
        </p:nvSpPr>
        <p:spPr>
          <a:xfrm>
            <a:off x="1346760" y="187200"/>
            <a:ext cx="2370960" cy="366480"/>
          </a:xfrm>
          <a:prstGeom prst="rect">
            <a:avLst/>
          </a:prstGeom>
          <a:noFill/>
          <a:ln w="0">
            <a:noFill/>
          </a:ln>
        </p:spPr>
        <p:style>
          <a:lnRef idx="0"/>
          <a:fillRef idx="0"/>
          <a:effectRef idx="0"/>
          <a:fontRef idx="minor"/>
        </p:style>
        <p:txBody>
          <a:bodyPr wrap="none" lIns="90000" rIns="90000" tIns="45000" bIns="45000" anchor="t">
            <a:spAutoFit/>
          </a:bodyPr>
          <a:p>
            <a:pPr>
              <a:lnSpc>
                <a:spcPct val="130000"/>
              </a:lnSpc>
              <a:buNone/>
            </a:pPr>
            <a:r>
              <a:rPr b="1" lang="en-US" sz="1400" spc="-1" strike="noStrike">
                <a:solidFill>
                  <a:srgbClr val="55575a"/>
                </a:solidFill>
                <a:latin typeface="Calibri"/>
                <a:ea typeface="宋体"/>
              </a:rPr>
              <a:t>6σ</a:t>
            </a:r>
            <a:r>
              <a:rPr b="1" lang="zh-CN" sz="1400" spc="-1" strike="noStrike">
                <a:solidFill>
                  <a:srgbClr val="55575a"/>
                </a:solidFill>
                <a:latin typeface="Calibri"/>
                <a:ea typeface="宋体"/>
              </a:rPr>
              <a:t>管理的人员组织结构图示</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矩形 1"/>
          <p:cNvSpPr/>
          <p:nvPr/>
        </p:nvSpPr>
        <p:spPr>
          <a:xfrm>
            <a:off x="2521080" y="2512080"/>
            <a:ext cx="5034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55575a"/>
                </a:solidFill>
                <a:latin typeface="Calibri"/>
                <a:ea typeface="宋体"/>
              </a:rPr>
              <a:t>https://wiki.mbalib.com/wiki/</a:t>
            </a:r>
            <a:r>
              <a:rPr b="0" lang="zh-CN" sz="1800" spc="-1" strike="noStrike">
                <a:solidFill>
                  <a:srgbClr val="55575a"/>
                </a:solidFill>
                <a:latin typeface="Calibri"/>
                <a:ea typeface="宋体"/>
              </a:rPr>
              <a:t>约束理论</a:t>
            </a:r>
            <a:endParaRPr b="0" lang="en-US" sz="1800" spc="-1" strike="noStrike">
              <a:latin typeface="Arial"/>
            </a:endParaRPr>
          </a:p>
        </p:txBody>
      </p:sp>
      <p:sp>
        <p:nvSpPr>
          <p:cNvPr id="130" name="矩形 3"/>
          <p:cNvSpPr/>
          <p:nvPr/>
        </p:nvSpPr>
        <p:spPr>
          <a:xfrm>
            <a:off x="2521080" y="3308400"/>
            <a:ext cx="5034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55575a"/>
                </a:solidFill>
                <a:latin typeface="Calibri"/>
                <a:ea typeface="宋体"/>
              </a:rPr>
              <a:t>https://wiki.mbalib.com/wiki/</a:t>
            </a:r>
            <a:r>
              <a:rPr b="0" lang="zh-CN" sz="1800" spc="-1" strike="noStrike">
                <a:solidFill>
                  <a:srgbClr val="55575a"/>
                </a:solidFill>
                <a:latin typeface="Calibri"/>
                <a:ea typeface="宋体"/>
              </a:rPr>
              <a:t>六西格玛</a:t>
            </a:r>
            <a:endParaRPr b="0" lang="en-US" sz="1800" spc="-1" strike="noStrike">
              <a:latin typeface="Arial"/>
            </a:endParaRPr>
          </a:p>
        </p:txBody>
      </p:sp>
      <p:sp>
        <p:nvSpPr>
          <p:cNvPr id="131" name="矩形 4"/>
          <p:cNvSpPr/>
          <p:nvPr/>
        </p:nvSpPr>
        <p:spPr>
          <a:xfrm>
            <a:off x="2521080" y="1744560"/>
            <a:ext cx="50346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55575a"/>
                </a:solidFill>
                <a:latin typeface="Calibri"/>
                <a:ea typeface="宋体"/>
              </a:rPr>
              <a:t>https://wiki.mbalib.com/wiki/</a:t>
            </a:r>
            <a:r>
              <a:rPr b="0" lang="zh-CN" sz="1800" spc="-1" strike="noStrike">
                <a:solidFill>
                  <a:srgbClr val="55575a"/>
                </a:solidFill>
                <a:latin typeface="Calibri"/>
                <a:ea typeface="宋体"/>
              </a:rPr>
              <a:t>丰田式生产管理</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2" name="图片 1" descr=""/>
          <p:cNvPicPr/>
          <p:nvPr/>
        </p:nvPicPr>
        <p:blipFill>
          <a:blip r:embed="rId1"/>
          <a:stretch/>
        </p:blipFill>
        <p:spPr>
          <a:xfrm>
            <a:off x="0" y="0"/>
            <a:ext cx="5664960" cy="5664960"/>
          </a:xfrm>
          <a:prstGeom prst="rect">
            <a:avLst/>
          </a:prstGeom>
          <a:ln w="0">
            <a:noFill/>
          </a:ln>
        </p:spPr>
      </p:pic>
      <p:sp>
        <p:nvSpPr>
          <p:cNvPr id="133" name="文本框 2"/>
          <p:cNvSpPr/>
          <p:nvPr/>
        </p:nvSpPr>
        <p:spPr>
          <a:xfrm>
            <a:off x="5784840" y="988920"/>
            <a:ext cx="1843920" cy="2628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pPr>
            <a:r>
              <a:rPr b="0" lang="zh-CN" sz="1400" spc="-1" strike="noStrike">
                <a:solidFill>
                  <a:srgbClr val="55575a"/>
                </a:solidFill>
                <a:latin typeface="雅痞-简"/>
                <a:ea typeface="雅痞-简"/>
              </a:rPr>
              <a:t>车道</a:t>
            </a:r>
            <a:r>
              <a:rPr b="0" lang="en-US" sz="1400" spc="-1" strike="noStrike">
                <a:solidFill>
                  <a:srgbClr val="55575a"/>
                </a:solidFill>
                <a:latin typeface="雅痞-简"/>
                <a:ea typeface="雅痞-简"/>
              </a:rPr>
              <a:t>2 – </a:t>
            </a:r>
            <a:r>
              <a:rPr b="0" lang="zh-CN" sz="1400" spc="-1" strike="noStrike">
                <a:solidFill>
                  <a:srgbClr val="55575a"/>
                </a:solidFill>
                <a:latin typeface="雅痞-简"/>
                <a:ea typeface="雅痞-简"/>
              </a:rPr>
              <a:t>换挡加速</a:t>
            </a:r>
            <a:endParaRPr b="0" lang="en-US" sz="1400" spc="-1" strike="noStrike">
              <a:latin typeface="Arial"/>
            </a:endParaRPr>
          </a:p>
        </p:txBody>
      </p:sp>
      <p:sp>
        <p:nvSpPr>
          <p:cNvPr id="134" name="文本框 3"/>
          <p:cNvSpPr/>
          <p:nvPr/>
        </p:nvSpPr>
        <p:spPr>
          <a:xfrm>
            <a:off x="5784840" y="1370160"/>
            <a:ext cx="4060080" cy="36759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601"/>
              </a:spcAft>
              <a:buNone/>
            </a:pPr>
            <a:r>
              <a:rPr b="0" lang="zh-CN" sz="1000" spc="-1" strike="noStrike">
                <a:solidFill>
                  <a:srgbClr val="55575a"/>
                </a:solidFill>
                <a:latin typeface="Arial"/>
                <a:ea typeface="Songti SC"/>
              </a:rPr>
              <a:t>不可中断的系统流程是定向的，且预期是从开发流向运维。在一个理想</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的世界中，这就意味着快速的开发出高质量的软件，部署，并为客户提</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供价值。</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但是，</a:t>
            </a: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并非乌托邦式的理想国。如果单向的交付方式是可行</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的话，我们的瀑布模式早就能胜任了。评估可交付产品和整个流程中</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的交流对确保质量是至关重要的。这里首个必须实现的”面向上游”</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的交流通道是从</a:t>
            </a:r>
            <a:r>
              <a:rPr b="0" lang="en-US" sz="1000" spc="-1" strike="noStrike">
                <a:solidFill>
                  <a:srgbClr val="55575a"/>
                </a:solidFill>
                <a:latin typeface="Arial"/>
                <a:ea typeface="Songti SC"/>
              </a:rPr>
              <a:t>Ops</a:t>
            </a:r>
            <a:r>
              <a:rPr b="0" lang="zh-CN" sz="1000" spc="-1" strike="noStrike">
                <a:solidFill>
                  <a:srgbClr val="55575a"/>
                </a:solidFill>
                <a:latin typeface="Arial"/>
                <a:ea typeface="Songti SC"/>
              </a:rPr>
              <a:t>到</a:t>
            </a:r>
            <a:r>
              <a:rPr b="0" lang="en-US" sz="1000" spc="-1" strike="noStrike">
                <a:solidFill>
                  <a:srgbClr val="55575a"/>
                </a:solidFill>
                <a:latin typeface="Arial"/>
                <a:ea typeface="Songti SC"/>
              </a:rPr>
              <a:t>Dev</a:t>
            </a:r>
            <a:r>
              <a:rPr b="0" lang="zh-CN" sz="1000" spc="-1" strike="noStrike">
                <a:solidFill>
                  <a:srgbClr val="55575a"/>
                </a:solidFill>
                <a:latin typeface="Arial"/>
                <a:ea typeface="Songti SC"/>
              </a:rPr>
              <a:t>。</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我们独自意淫是件非常容易的事情，但是获取别人的反馈和提供反馈给</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别人才是探究事实真相的正确方法。下游的每一步</a:t>
            </a:r>
            <a:r>
              <a:rPr b="0" lang="en-US" sz="1000" spc="-1" strike="noStrike">
                <a:solidFill>
                  <a:srgbClr val="55575a"/>
                </a:solidFill>
                <a:latin typeface="Arial"/>
                <a:ea typeface="Songti SC"/>
              </a:rPr>
              <a:t>(</a:t>
            </a:r>
            <a:r>
              <a:rPr b="0" lang="zh-CN" sz="1000" spc="-1" strike="noStrike">
                <a:solidFill>
                  <a:srgbClr val="55575a"/>
                </a:solidFill>
                <a:latin typeface="Arial"/>
                <a:ea typeface="Songti SC"/>
              </a:rPr>
              <a:t>反馈</a:t>
            </a:r>
            <a:r>
              <a:rPr b="0" lang="en-US" sz="1000" spc="-1" strike="noStrike">
                <a:solidFill>
                  <a:srgbClr val="55575a"/>
                </a:solidFill>
                <a:latin typeface="Arial"/>
                <a:ea typeface="Songti SC"/>
              </a:rPr>
              <a:t>)</a:t>
            </a:r>
            <a:r>
              <a:rPr b="0" lang="zh-CN" sz="1000" spc="-1" strike="noStrike">
                <a:solidFill>
                  <a:srgbClr val="55575a"/>
                </a:solidFill>
                <a:latin typeface="Arial"/>
                <a:ea typeface="Songti SC"/>
              </a:rPr>
              <a:t>都必须紧跟着</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有一个上游的确定。</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你如何建立反馈循环机制并不重要。你可以邀请开发人员加入技术支持</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团队的会议，或者将网络管理员放到</a:t>
            </a:r>
            <a:r>
              <a:rPr b="0" lang="en-US" sz="1000" spc="-1" strike="noStrike">
                <a:solidFill>
                  <a:srgbClr val="55575a"/>
                </a:solidFill>
                <a:latin typeface="Arial"/>
                <a:ea typeface="Songti SC"/>
              </a:rPr>
              <a:t>Sprint</a:t>
            </a:r>
            <a:r>
              <a:rPr b="0" lang="zh-CN" sz="1000" spc="-1" strike="noStrike">
                <a:solidFill>
                  <a:srgbClr val="55575a"/>
                </a:solidFill>
                <a:latin typeface="Arial"/>
                <a:ea typeface="Songti SC"/>
              </a:rPr>
              <a:t>计划会议中去。一旦你的反馈</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机制就绪，反馈能够被接收并被处理，你就已经可以说是走到了</a:t>
            </a:r>
            <a:r>
              <a:rPr b="0" lang="en-US" sz="1000" spc="-1" strike="noStrike">
                <a:solidFill>
                  <a:srgbClr val="55575a"/>
                </a:solidFill>
                <a:latin typeface="Arial"/>
                <a:ea typeface="Songti SC"/>
              </a:rPr>
              <a:t>DevOps</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高速车道上来了。</a:t>
            </a:r>
            <a:endParaRPr b="0" lang="en-US" sz="10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5" name="图片 1" descr=""/>
          <p:cNvPicPr/>
          <p:nvPr/>
        </p:nvPicPr>
        <p:blipFill>
          <a:blip r:embed="rId1"/>
          <a:stretch/>
        </p:blipFill>
        <p:spPr>
          <a:xfrm>
            <a:off x="19080" y="0"/>
            <a:ext cx="5664960" cy="5664960"/>
          </a:xfrm>
          <a:prstGeom prst="rect">
            <a:avLst/>
          </a:prstGeom>
          <a:ln w="0">
            <a:noFill/>
          </a:ln>
        </p:spPr>
      </p:pic>
      <p:sp>
        <p:nvSpPr>
          <p:cNvPr id="136" name="文本框 2"/>
          <p:cNvSpPr/>
          <p:nvPr/>
        </p:nvSpPr>
        <p:spPr>
          <a:xfrm>
            <a:off x="5846760" y="165240"/>
            <a:ext cx="1782000" cy="2628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pPr>
            <a:r>
              <a:rPr b="0" lang="zh-CN" sz="1400" spc="-1" strike="noStrike">
                <a:solidFill>
                  <a:srgbClr val="55575a"/>
                </a:solidFill>
                <a:latin typeface="雅痞-简"/>
                <a:ea typeface="雅痞-简"/>
              </a:rPr>
              <a:t>车道</a:t>
            </a:r>
            <a:r>
              <a:rPr b="0" lang="en-US" sz="1400" spc="-1" strike="noStrike">
                <a:solidFill>
                  <a:srgbClr val="55575a"/>
                </a:solidFill>
                <a:latin typeface="雅痞-简"/>
                <a:ea typeface="雅痞-简"/>
              </a:rPr>
              <a:t>3 – </a:t>
            </a:r>
            <a:r>
              <a:rPr b="0" lang="zh-CN" sz="1400" spc="-1" strike="noStrike">
                <a:solidFill>
                  <a:srgbClr val="55575a"/>
                </a:solidFill>
                <a:latin typeface="雅痞-简"/>
                <a:ea typeface="雅痞-简"/>
              </a:rPr>
              <a:t>飞速前进</a:t>
            </a:r>
            <a:endParaRPr b="0" lang="en-US" sz="1400" spc="-1" strike="noStrike">
              <a:latin typeface="Arial"/>
            </a:endParaRPr>
          </a:p>
        </p:txBody>
      </p:sp>
      <p:sp>
        <p:nvSpPr>
          <p:cNvPr id="137" name="文本框 3"/>
          <p:cNvSpPr/>
          <p:nvPr/>
        </p:nvSpPr>
        <p:spPr>
          <a:xfrm>
            <a:off x="5832360" y="576360"/>
            <a:ext cx="4174920" cy="48747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601"/>
              </a:spcAft>
              <a:buNone/>
            </a:pP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这条快速车道并不适合意志脆弱的人。为了进入这条车道，</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你的组织必须要足够的成熟。这里充满了冒险和对失败教训的学习，</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不断的尝试，并认同屡败屡战和不断的实践是走向成功这条康庄大道</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的前提条件。在这里你应该会经常听到”套路“这个词，这是有原因的。</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不断的训练和重复所以能培养出大师，是因为其让复杂的动作常规化。</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但是在你要将这些复杂的动作连接起来之前，你很有必要先去掌握好</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每一个单独步骤。</a:t>
            </a:r>
            <a:endParaRPr b="0" lang="en-US" sz="1000" spc="-1" strike="noStrike">
              <a:latin typeface="Arial"/>
            </a:endParaRPr>
          </a:p>
          <a:p>
            <a:pPr>
              <a:lnSpc>
                <a:spcPct val="100000"/>
              </a:lnSpc>
              <a:spcAft>
                <a:spcPts val="601"/>
              </a:spcAft>
              <a:buNone/>
            </a:pPr>
            <a:endParaRPr b="0" lang="en-US" sz="1000" spc="-1" strike="noStrike">
              <a:latin typeface="Arial"/>
            </a:endParaRPr>
          </a:p>
          <a:p>
            <a:pPr>
              <a:lnSpc>
                <a:spcPct val="100000"/>
              </a:lnSpc>
              <a:spcAft>
                <a:spcPts val="601"/>
              </a:spcAft>
              <a:buNone/>
            </a:pPr>
            <a:r>
              <a:rPr b="0" lang="zh-CN" sz="1500" spc="-1" strike="noStrike">
                <a:solidFill>
                  <a:srgbClr val="55575a"/>
                </a:solidFill>
                <a:latin typeface="Arial"/>
                <a:ea typeface="Songti SC"/>
              </a:rPr>
              <a:t>适合大师的动作并不适合新手，</a:t>
            </a:r>
            <a:endParaRPr b="0" lang="en-US" sz="1500" spc="-1" strike="noStrike">
              <a:latin typeface="Arial"/>
            </a:endParaRPr>
          </a:p>
          <a:p>
            <a:pPr>
              <a:lnSpc>
                <a:spcPct val="100000"/>
              </a:lnSpc>
              <a:spcAft>
                <a:spcPts val="601"/>
              </a:spcAft>
              <a:buNone/>
            </a:pPr>
            <a:r>
              <a:rPr b="0" lang="en-US" sz="1500" spc="-1" strike="noStrike">
                <a:solidFill>
                  <a:srgbClr val="55575a"/>
                </a:solidFill>
                <a:latin typeface="Arial"/>
                <a:ea typeface="Songti SC"/>
              </a:rPr>
              <a:t>      </a:t>
            </a:r>
            <a:r>
              <a:rPr b="0" lang="zh-CN" sz="1500" spc="-1" strike="noStrike">
                <a:solidFill>
                  <a:srgbClr val="55575a"/>
                </a:solidFill>
                <a:latin typeface="Arial"/>
                <a:ea typeface="Songti SC"/>
              </a:rPr>
              <a:t>脱胎换骨之前你必须先要明白道的真谛。</a:t>
            </a:r>
            <a:endParaRPr b="0" lang="en-US" sz="1500" spc="-1" strike="noStrike">
              <a:latin typeface="Arial"/>
            </a:endParaRPr>
          </a:p>
          <a:p>
            <a:pPr>
              <a:lnSpc>
                <a:spcPct val="100000"/>
              </a:lnSpc>
              <a:spcAft>
                <a:spcPts val="601"/>
              </a:spcAft>
              <a:buNone/>
            </a:pPr>
            <a:endParaRPr b="0" lang="en-US" sz="1500" spc="-1" strike="noStrike">
              <a:latin typeface="Arial"/>
            </a:endParaRPr>
          </a:p>
          <a:p>
            <a:pPr>
              <a:lnSpc>
                <a:spcPct val="100000"/>
              </a:lnSpc>
              <a:spcAft>
                <a:spcPts val="601"/>
              </a:spcAft>
              <a:buNone/>
            </a:pP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的第三个方式</a:t>
            </a:r>
            <a:r>
              <a:rPr b="0" lang="en-US" sz="1000" spc="-1" strike="noStrike">
                <a:solidFill>
                  <a:srgbClr val="55575a"/>
                </a:solidFill>
                <a:latin typeface="Arial"/>
                <a:ea typeface="Songti SC"/>
              </a:rPr>
              <a:t>/</a:t>
            </a:r>
            <a:r>
              <a:rPr b="0" lang="zh-CN" sz="1000" spc="-1" strike="noStrike">
                <a:solidFill>
                  <a:srgbClr val="55575a"/>
                </a:solidFill>
                <a:latin typeface="Arial"/>
                <a:ea typeface="Songti SC"/>
              </a:rPr>
              <a:t>快速车道包括每天分配时间来持续的进行试验，</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时常的奖励敢于冒险的团队，并将缺陷特意引入到运作系统上来以增加</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系统的抗击打能力。</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为了确保你的组织能够消化好这些方法，你必须在每个团队之间建立好</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频繁的反馈循环，同时需要确保所有的瓶颈都能够及时的被清理掉，并</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确保整个系统的运作流程是不可中断的。实施好这些措施可以让你的</a:t>
            </a:r>
            <a:endParaRPr b="0" lang="en-US" sz="1000" spc="-1" strike="noStrike">
              <a:latin typeface="Arial"/>
            </a:endParaRPr>
          </a:p>
          <a:p>
            <a:pPr>
              <a:lnSpc>
                <a:spcPct val="100000"/>
              </a:lnSpc>
              <a:spcAft>
                <a:spcPts val="601"/>
              </a:spcAft>
              <a:buNone/>
            </a:pPr>
            <a:r>
              <a:rPr b="0" lang="zh-CN" sz="1000" spc="-1" strike="noStrike">
                <a:solidFill>
                  <a:srgbClr val="55575a"/>
                </a:solidFill>
                <a:latin typeface="Arial"/>
                <a:ea typeface="Songti SC"/>
              </a:rPr>
              <a:t>组织时刻保持警惕，并能够快速且高效的应对挑战。</a:t>
            </a:r>
            <a:endParaRPr b="0" lang="en-US" sz="1000" spc="-1" strike="noStrike">
              <a:latin typeface="Arial"/>
            </a:endParaRPr>
          </a:p>
          <a:p>
            <a:pPr>
              <a:lnSpc>
                <a:spcPct val="100000"/>
              </a:lnSpc>
              <a:spcBef>
                <a:spcPts val="1191"/>
              </a:spcBef>
              <a:spcAft>
                <a:spcPts val="989"/>
              </a:spcAft>
              <a:buNone/>
            </a:pPr>
            <a:endParaRPr b="0" lang="en-US" sz="10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文本框 1"/>
          <p:cNvSpPr/>
          <p:nvPr/>
        </p:nvSpPr>
        <p:spPr>
          <a:xfrm>
            <a:off x="446760" y="1134000"/>
            <a:ext cx="9633600" cy="354564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595"/>
              </a:spcAft>
              <a:buNone/>
            </a:pPr>
            <a:r>
              <a:rPr b="0" lang="zh-CN" sz="1000" spc="-1" strike="noStrike">
                <a:solidFill>
                  <a:srgbClr val="55575a"/>
                </a:solidFill>
                <a:latin typeface="Arial"/>
                <a:ea typeface="Songti SC"/>
              </a:rPr>
              <a:t>开发团队和运维团队之间没有障碍。两者皆是</a:t>
            </a:r>
            <a:r>
              <a:rPr b="0" lang="en-US" sz="1000" spc="-1" strike="noStrike">
                <a:solidFill>
                  <a:srgbClr val="55575a"/>
                </a:solidFill>
                <a:latin typeface="Arial"/>
                <a:ea typeface="Songti SC"/>
              </a:rPr>
              <a:t>DevOps</a:t>
            </a:r>
            <a:r>
              <a:rPr b="0" lang="zh-CN" sz="1000" spc="-1" strike="noStrike">
                <a:solidFill>
                  <a:srgbClr val="55575a"/>
                </a:solidFill>
                <a:latin typeface="Arial"/>
                <a:ea typeface="Songti SC"/>
              </a:rPr>
              <a:t>统一流程的一部分。</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从一个团队流到另一个团队的工作都能够得到高质量的验证</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工作没有堆积，所有的瓶颈都已经被处理好。</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开发团队没有占用运维团队的时间，因为部署和维护都是处于同一个时间盒里面的。</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开发团队不会在周五下午</a:t>
            </a:r>
            <a:r>
              <a:rPr b="0" lang="en-US" sz="1000" spc="-1" strike="noStrike">
                <a:solidFill>
                  <a:srgbClr val="55575a"/>
                </a:solidFill>
                <a:latin typeface="Arial"/>
                <a:ea typeface="Songti SC"/>
              </a:rPr>
              <a:t>5</a:t>
            </a:r>
            <a:r>
              <a:rPr b="0" lang="zh-CN" sz="1000" spc="-1" strike="noStrike">
                <a:solidFill>
                  <a:srgbClr val="55575a"/>
                </a:solidFill>
                <a:latin typeface="Arial"/>
                <a:ea typeface="Songti SC"/>
              </a:rPr>
              <a:t>点半后把代码交付进行部署，剩下运维团队周末加班加点来给他们擦屁股</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开发环境标准化，运维人员可以很容易將之扩展并进行部署</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开发团队可以找到合适的方式交付新版本，且运维团队可以轻易的进行部署。</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每个团队之间的通信线路都很明确</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所有的团队成员都有时间去为改善系统进行试验和实践</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常规性的引入</a:t>
            </a:r>
            <a:r>
              <a:rPr b="0" lang="en-US" sz="1000" spc="-1" strike="noStrike">
                <a:solidFill>
                  <a:srgbClr val="55575a"/>
                </a:solidFill>
                <a:latin typeface="Arial"/>
                <a:ea typeface="Songti SC"/>
              </a:rPr>
              <a:t>(</a:t>
            </a:r>
            <a:r>
              <a:rPr b="0" lang="zh-CN" sz="1000" spc="-1" strike="noStrike">
                <a:solidFill>
                  <a:srgbClr val="55575a"/>
                </a:solidFill>
                <a:latin typeface="Arial"/>
                <a:ea typeface="Songti SC"/>
              </a:rPr>
              <a:t>或者模拟</a:t>
            </a:r>
            <a:r>
              <a:rPr b="0" lang="en-US" sz="1000" spc="-1" strike="noStrike">
                <a:solidFill>
                  <a:srgbClr val="55575a"/>
                </a:solidFill>
                <a:latin typeface="Arial"/>
                <a:ea typeface="Songti SC"/>
              </a:rPr>
              <a:t>)</a:t>
            </a:r>
            <a:r>
              <a:rPr b="0" lang="zh-CN" sz="1000" spc="-1" strike="noStrike">
                <a:solidFill>
                  <a:srgbClr val="55575a"/>
                </a:solidFill>
                <a:latin typeface="Arial"/>
                <a:ea typeface="Songti SC"/>
              </a:rPr>
              <a:t>缺陷到系统中来并得到处理。每次学习到的经验都应该文档化下来并分享给</a:t>
            </a:r>
            <a:endParaRPr b="0" lang="en-US" sz="1000" spc="-1" strike="noStrike">
              <a:latin typeface="Arial"/>
            </a:endParaRPr>
          </a:p>
          <a:p>
            <a:pPr>
              <a:lnSpc>
                <a:spcPct val="100000"/>
              </a:lnSpc>
              <a:spcAft>
                <a:spcPts val="595"/>
              </a:spcAft>
              <a:buNone/>
            </a:pPr>
            <a:r>
              <a:rPr b="0" lang="zh-CN" sz="1000" spc="-1" strike="noStrike">
                <a:solidFill>
                  <a:srgbClr val="55575a"/>
                </a:solidFill>
                <a:latin typeface="Arial"/>
                <a:ea typeface="Songti SC"/>
              </a:rPr>
              <a:t>相关人员。事故处理成为日常工作的一部分，且处理方式是已知的</a:t>
            </a:r>
            <a:endParaRPr b="0" lang="en-US" sz="1000" spc="-1" strike="noStrike">
              <a:latin typeface="Arial"/>
            </a:endParaRPr>
          </a:p>
          <a:p>
            <a:pPr>
              <a:lnSpc>
                <a:spcPct val="100000"/>
              </a:lnSpc>
              <a:spcAft>
                <a:spcPts val="595"/>
              </a:spcAft>
              <a:buNone/>
            </a:pPr>
            <a:endParaRPr b="0" lang="en-US" sz="1000" spc="-1" strike="noStrike">
              <a:latin typeface="Arial"/>
            </a:endParaRPr>
          </a:p>
        </p:txBody>
      </p:sp>
      <p:sp>
        <p:nvSpPr>
          <p:cNvPr id="139" name="文本框 2"/>
          <p:cNvSpPr/>
          <p:nvPr/>
        </p:nvSpPr>
        <p:spPr>
          <a:xfrm>
            <a:off x="82440" y="4156200"/>
            <a:ext cx="9921240" cy="12405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992"/>
              </a:spcAft>
              <a:buNone/>
            </a:pPr>
            <a:r>
              <a:rPr b="0" lang="en-US" sz="1200" spc="-1" strike="noStrike">
                <a:solidFill>
                  <a:srgbClr val="55575a"/>
                </a:solidFill>
                <a:latin typeface="Arial"/>
                <a:ea typeface="Songti SC"/>
              </a:rPr>
              <a:t>DevOps</a:t>
            </a:r>
            <a:r>
              <a:rPr b="0" lang="zh-CN" sz="1200" spc="-1" strike="noStrike">
                <a:solidFill>
                  <a:srgbClr val="55575a"/>
                </a:solidFill>
                <a:latin typeface="Arial"/>
                <a:ea typeface="Songti SC"/>
              </a:rPr>
              <a:t>是一种思维方式。我们所有人都是该系统流程的一部分，我们一起分享共同的时光和交付价值。</a:t>
            </a:r>
            <a:endParaRPr b="0" lang="en-US" sz="1200" spc="-1" strike="noStrike">
              <a:latin typeface="Arial"/>
            </a:endParaRPr>
          </a:p>
          <a:p>
            <a:pPr>
              <a:lnSpc>
                <a:spcPct val="100000"/>
              </a:lnSpc>
              <a:spcAft>
                <a:spcPts val="992"/>
              </a:spcAft>
              <a:buNone/>
            </a:pPr>
            <a:r>
              <a:rPr b="0" lang="zh-CN" sz="1200" spc="-1" strike="noStrike">
                <a:solidFill>
                  <a:srgbClr val="55575a"/>
                </a:solidFill>
                <a:latin typeface="Arial"/>
                <a:ea typeface="Songti SC"/>
              </a:rPr>
              <a:t>每个参加到这个软件交付流程上来的成员都能够加速或减缓整个</a:t>
            </a:r>
            <a:endParaRPr b="0" lang="en-US" sz="1200" spc="-1" strike="noStrike">
              <a:latin typeface="Arial"/>
            </a:endParaRPr>
          </a:p>
          <a:p>
            <a:pPr>
              <a:lnSpc>
                <a:spcPct val="100000"/>
              </a:lnSpc>
              <a:spcAft>
                <a:spcPts val="992"/>
              </a:spcAft>
              <a:buNone/>
            </a:pPr>
            <a:r>
              <a:rPr b="0" lang="zh-CN" sz="1200" spc="-1" strike="noStrike">
                <a:solidFill>
                  <a:srgbClr val="55575a"/>
                </a:solidFill>
                <a:latin typeface="Arial"/>
                <a:ea typeface="Songti SC"/>
              </a:rPr>
              <a:t>系统的运作速度。系统出现的一个缺陷，以及错误配置的团队之间的“防火墙”，都可能会使得整个系统瘫痪，</a:t>
            </a:r>
            <a:endParaRPr b="0" lang="en-US" sz="1200" spc="-1" strike="noStrike">
              <a:latin typeface="Arial"/>
            </a:endParaRPr>
          </a:p>
          <a:p>
            <a:pPr>
              <a:lnSpc>
                <a:spcPct val="100000"/>
              </a:lnSpc>
              <a:spcAft>
                <a:spcPts val="992"/>
              </a:spcAft>
              <a:buNone/>
            </a:pPr>
            <a:r>
              <a:rPr b="0" lang="zh-CN" sz="1200" spc="-1" strike="noStrike">
                <a:solidFill>
                  <a:srgbClr val="55575a"/>
                </a:solidFill>
                <a:latin typeface="Arial"/>
                <a:ea typeface="Songti SC"/>
              </a:rPr>
              <a:t>所有的人都是</a:t>
            </a:r>
            <a:r>
              <a:rPr b="0" lang="en-US" sz="1200" spc="-1" strike="noStrike">
                <a:solidFill>
                  <a:srgbClr val="55575a"/>
                </a:solidFill>
                <a:latin typeface="Arial"/>
                <a:ea typeface="Songti SC"/>
              </a:rPr>
              <a:t>DevOps</a:t>
            </a:r>
            <a:r>
              <a:rPr b="0" lang="zh-CN" sz="1200" spc="-1" strike="noStrike">
                <a:solidFill>
                  <a:srgbClr val="55575a"/>
                </a:solidFill>
                <a:latin typeface="Arial"/>
                <a:ea typeface="Songti SC"/>
              </a:rPr>
              <a:t>的一部分，一旦你的组织明白了这一点，能够帮你管理好这些的工具和技术栈就自然而然的会出现在你眼前了。</a:t>
            </a:r>
            <a:endParaRPr b="0" lang="en-US" sz="1200" spc="-1" strike="noStrike">
              <a:latin typeface="Arial"/>
            </a:endParaRPr>
          </a:p>
        </p:txBody>
      </p:sp>
      <p:sp>
        <p:nvSpPr>
          <p:cNvPr id="140" name=""/>
          <p:cNvSpPr/>
          <p:nvPr/>
        </p:nvSpPr>
        <p:spPr>
          <a:xfrm>
            <a:off x="704880" y="540000"/>
            <a:ext cx="1094760" cy="396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zh-CN" sz="1800" spc="-1" strike="noStrike">
                <a:latin typeface="Arial"/>
              </a:rPr>
              <a:t>敏捷目标</a:t>
            </a:r>
            <a:endParaRPr b="0" lang="en-US" sz="1800" spc="-1" strike="noStrike">
              <a:latin typeface="Arial"/>
            </a:endParaRPr>
          </a:p>
        </p:txBody>
      </p:sp>
    </p:spTree>
  </p:cSld>
  <mc:AlternateContent>
    <mc:Choice Requires="p14">
      <p:transition spd="slow" p14:dur="2000"/>
    </mc:Choice>
    <mc:Fallback>
      <p:transition spd="slow"/>
    </mc:Fallback>
  </mc:AlternateContent>
  <p:timing>
    <p:tnLst>
      <p:par>
        <p:cTn id="65" dur="indefinite" restart="never" nodeType="tmRoot">
          <p:childTnLst>
            <p:seq>
              <p:cTn id="66" dur="indefinite" nodeType="mainSeq">
                <p:childTnLst>
                  <p:par>
                    <p:cTn id="67" fill="hold">
                      <p:stCondLst>
                        <p:cond delay="indefinite"/>
                      </p:stCondLst>
                      <p:childTnLst>
                        <p:par>
                          <p:cTn id="68" fill="hold">
                            <p:stCondLst>
                              <p:cond delay="0"/>
                            </p:stCondLst>
                            <p:childTnLst>
                              <p:par>
                                <p:cTn id="69" nodeType="clickEffect" fill="hold" presetClass="entr" presetID="1">
                                  <p:stCondLst>
                                    <p:cond delay="0"/>
                                  </p:stCondLst>
                                  <p:childTnLst>
                                    <p:set>
                                      <p:cBhvr>
                                        <p:cTn id="70" dur="1" fill="hold">
                                          <p:stCondLst>
                                            <p:cond delay="0"/>
                                          </p:stCondLst>
                                        </p:cTn>
                                        <p:tgtEl>
                                          <p:spTgt spid="138">
                                            <p:txEl>
                                              <p:pRg st="0" end="0"/>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nodeType="clickEffect" fill="hold" presetClass="entr" presetID="1">
                                  <p:stCondLst>
                                    <p:cond delay="0"/>
                                  </p:stCondLst>
                                  <p:childTnLst>
                                    <p:set>
                                      <p:cBhvr>
                                        <p:cTn id="74" dur="1" fill="hold">
                                          <p:stCondLst>
                                            <p:cond delay="0"/>
                                          </p:stCondLst>
                                        </p:cTn>
                                        <p:tgtEl>
                                          <p:spTgt spid="138">
                                            <p:txEl>
                                              <p:pRg st="1" end="1"/>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
                                  <p:stCondLst>
                                    <p:cond delay="0"/>
                                  </p:stCondLst>
                                  <p:childTnLst>
                                    <p:set>
                                      <p:cBhvr>
                                        <p:cTn id="78" dur="1" fill="hold">
                                          <p:stCondLst>
                                            <p:cond delay="0"/>
                                          </p:stCondLst>
                                        </p:cTn>
                                        <p:tgtEl>
                                          <p:spTgt spid="138">
                                            <p:txEl>
                                              <p:pRg st="2" end="2"/>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nodeType="clickEffect" fill="hold" presetClass="entr" presetID="1">
                                  <p:stCondLst>
                                    <p:cond delay="0"/>
                                  </p:stCondLst>
                                  <p:childTnLst>
                                    <p:set>
                                      <p:cBhvr>
                                        <p:cTn id="82" dur="1" fill="hold">
                                          <p:stCondLst>
                                            <p:cond delay="0"/>
                                          </p:stCondLst>
                                        </p:cTn>
                                        <p:tgtEl>
                                          <p:spTgt spid="138">
                                            <p:txEl>
                                              <p:pRg st="3" end="3"/>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nodeType="clickEffect" fill="hold" presetClass="entr" presetID="1">
                                  <p:stCondLst>
                                    <p:cond delay="0"/>
                                  </p:stCondLst>
                                  <p:childTnLst>
                                    <p:set>
                                      <p:cBhvr>
                                        <p:cTn id="86" dur="1" fill="hold">
                                          <p:stCondLst>
                                            <p:cond delay="0"/>
                                          </p:stCondLst>
                                        </p:cTn>
                                        <p:tgtEl>
                                          <p:spTgt spid="138">
                                            <p:txEl>
                                              <p:pRg st="4" end="4"/>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nodeType="clickEffect" fill="hold" presetClass="entr" presetID="1">
                                  <p:stCondLst>
                                    <p:cond delay="0"/>
                                  </p:stCondLst>
                                  <p:childTnLst>
                                    <p:set>
                                      <p:cBhvr>
                                        <p:cTn id="90" dur="1" fill="hold">
                                          <p:stCondLst>
                                            <p:cond delay="0"/>
                                          </p:stCondLst>
                                        </p:cTn>
                                        <p:tgtEl>
                                          <p:spTgt spid="138">
                                            <p:txEl>
                                              <p:pRg st="5" end="5"/>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nodeType="clickEffect" fill="hold" presetClass="entr" presetID="1">
                                  <p:stCondLst>
                                    <p:cond delay="0"/>
                                  </p:stCondLst>
                                  <p:childTnLst>
                                    <p:set>
                                      <p:cBhvr>
                                        <p:cTn id="94" dur="1" fill="hold">
                                          <p:stCondLst>
                                            <p:cond delay="0"/>
                                          </p:stCondLst>
                                        </p:cTn>
                                        <p:tgtEl>
                                          <p:spTgt spid="138">
                                            <p:txEl>
                                              <p:pRg st="6" end="6"/>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nodeType="clickEffect" fill="hold" presetClass="entr" presetID="1">
                                  <p:stCondLst>
                                    <p:cond delay="0"/>
                                  </p:stCondLst>
                                  <p:childTnLst>
                                    <p:set>
                                      <p:cBhvr>
                                        <p:cTn id="98" dur="1" fill="hold">
                                          <p:stCondLst>
                                            <p:cond delay="0"/>
                                          </p:stCondLst>
                                        </p:cTn>
                                        <p:tgtEl>
                                          <p:spTgt spid="138">
                                            <p:txEl>
                                              <p:pRg st="7" end="7"/>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nodeType="clickEffect" fill="hold" presetClass="entr" presetID="1">
                                  <p:stCondLst>
                                    <p:cond delay="0"/>
                                  </p:stCondLst>
                                  <p:childTnLst>
                                    <p:set>
                                      <p:cBhvr>
                                        <p:cTn id="102" dur="1" fill="hold">
                                          <p:stCondLst>
                                            <p:cond delay="0"/>
                                          </p:stCondLst>
                                        </p:cTn>
                                        <p:tgtEl>
                                          <p:spTgt spid="138">
                                            <p:txEl>
                                              <p:pRg st="8" end="8"/>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nodeType="clickEffect" fill="hold" presetClass="entr" presetID="1">
                                  <p:stCondLst>
                                    <p:cond delay="0"/>
                                  </p:stCondLst>
                                  <p:childTnLst>
                                    <p:set>
                                      <p:cBhvr>
                                        <p:cTn id="106" dur="1" fill="hold">
                                          <p:stCondLst>
                                            <p:cond delay="0"/>
                                          </p:stCondLst>
                                        </p:cTn>
                                        <p:tgtEl>
                                          <p:spTgt spid="138">
                                            <p:txEl>
                                              <p:pRg st="9" end="9"/>
                                            </p:txEl>
                                          </p:spTgt>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nodeType="clickEffect" fill="hold" presetClass="entr" presetID="1">
                                  <p:stCondLst>
                                    <p:cond delay="0"/>
                                  </p:stCondLst>
                                  <p:childTnLst>
                                    <p:set>
                                      <p:cBhvr>
                                        <p:cTn id="110" dur="1" fill="hold">
                                          <p:stCondLst>
                                            <p:cond delay="0"/>
                                          </p:stCondLst>
                                        </p:cTn>
                                        <p:tgtEl>
                                          <p:spTgt spid="138">
                                            <p:txEl>
                                              <p:pRg st="10" end="10"/>
                                            </p:txEl>
                                          </p:spTgt>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nodeType="clickEffect" fill="hold" presetClass="entr" presetID="1">
                                  <p:stCondLst>
                                    <p:cond delay="0"/>
                                  </p:stCondLst>
                                  <p:childTnLst>
                                    <p:set>
                                      <p:cBhvr>
                                        <p:cTn id="114"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1" name="图片 1" descr=""/>
          <p:cNvPicPr/>
          <p:nvPr/>
        </p:nvPicPr>
        <p:blipFill>
          <a:blip r:embed="rId1"/>
          <a:stretch/>
        </p:blipFill>
        <p:spPr>
          <a:xfrm>
            <a:off x="0" y="0"/>
            <a:ext cx="10076760" cy="565452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2" name="图片 3" descr=""/>
          <p:cNvPicPr/>
          <p:nvPr/>
        </p:nvPicPr>
        <p:blipFill>
          <a:blip r:embed="rId1"/>
          <a:stretch/>
        </p:blipFill>
        <p:spPr>
          <a:xfrm>
            <a:off x="670680" y="498600"/>
            <a:ext cx="8712720" cy="47401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3" name="图片 1" descr=""/>
          <p:cNvPicPr/>
          <p:nvPr/>
        </p:nvPicPr>
        <p:blipFill>
          <a:blip r:embed="rId1"/>
          <a:stretch/>
        </p:blipFill>
        <p:spPr>
          <a:xfrm>
            <a:off x="0" y="905760"/>
            <a:ext cx="10076760" cy="454572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4" name="图片 1" descr=""/>
          <p:cNvPicPr/>
          <p:nvPr/>
        </p:nvPicPr>
        <p:blipFill>
          <a:blip r:embed="rId1"/>
          <a:stretch/>
        </p:blipFill>
        <p:spPr>
          <a:xfrm>
            <a:off x="483480" y="941400"/>
            <a:ext cx="8752320" cy="433764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2" name="图片 2" descr=""/>
          <p:cNvPicPr/>
          <p:nvPr/>
        </p:nvPicPr>
        <p:blipFill>
          <a:blip r:embed="rId1"/>
          <a:stretch/>
        </p:blipFill>
        <p:spPr>
          <a:xfrm>
            <a:off x="2096640" y="148680"/>
            <a:ext cx="5830560" cy="2704680"/>
          </a:xfrm>
          <a:prstGeom prst="rect">
            <a:avLst/>
          </a:prstGeom>
          <a:ln w="0">
            <a:noFill/>
          </a:ln>
        </p:spPr>
      </p:pic>
      <p:sp>
        <p:nvSpPr>
          <p:cNvPr id="93" name="矩形 4"/>
          <p:cNvSpPr/>
          <p:nvPr/>
        </p:nvSpPr>
        <p:spPr>
          <a:xfrm>
            <a:off x="6593400" y="1503000"/>
            <a:ext cx="3020040" cy="356040"/>
          </a:xfrm>
          <a:prstGeom prst="rect">
            <a:avLst/>
          </a:prstGeom>
          <a:noFill/>
          <a:ln w="0">
            <a:noFill/>
          </a:ln>
        </p:spPr>
        <p:style>
          <a:lnRef idx="0"/>
          <a:fillRef idx="0"/>
          <a:effectRef idx="0"/>
          <a:fontRef idx="minor"/>
        </p:style>
      </p:sp>
      <p:sp>
        <p:nvSpPr>
          <p:cNvPr id="94" name="文本框 5"/>
          <p:cNvSpPr/>
          <p:nvPr/>
        </p:nvSpPr>
        <p:spPr>
          <a:xfrm>
            <a:off x="330840" y="3420000"/>
            <a:ext cx="8845560" cy="17247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9"/>
              </a:spcBef>
              <a:spcAft>
                <a:spcPts val="989"/>
              </a:spcAft>
              <a:buNone/>
            </a:pPr>
            <a:r>
              <a:rPr b="0" lang="zh-CN" sz="1600" spc="-1" strike="noStrike">
                <a:solidFill>
                  <a:srgbClr val="55575a"/>
                </a:solidFill>
                <a:latin typeface="Arial"/>
                <a:ea typeface="Songti SC"/>
              </a:rPr>
              <a:t>丹尼斯</a:t>
            </a:r>
            <a:r>
              <a:rPr b="0" lang="en-US" sz="1600" spc="-1" strike="noStrike">
                <a:solidFill>
                  <a:srgbClr val="55575a"/>
                </a:solidFill>
                <a:latin typeface="Arial"/>
                <a:ea typeface="Songti SC"/>
              </a:rPr>
              <a:t>·</a:t>
            </a:r>
            <a:r>
              <a:rPr b="0" lang="zh-CN" sz="1600" spc="-1" strike="noStrike">
                <a:solidFill>
                  <a:srgbClr val="55575a"/>
                </a:solidFill>
                <a:latin typeface="Arial"/>
                <a:ea typeface="Songti SC"/>
              </a:rPr>
              <a:t>里奇，全名丹尼斯</a:t>
            </a:r>
            <a:r>
              <a:rPr b="0" lang="en-US" sz="1600" spc="-1" strike="noStrike">
                <a:solidFill>
                  <a:srgbClr val="55575a"/>
                </a:solidFill>
                <a:latin typeface="Arial"/>
                <a:ea typeface="Songti SC"/>
              </a:rPr>
              <a:t>·</a:t>
            </a:r>
            <a:r>
              <a:rPr b="0" lang="zh-CN" sz="1600" spc="-1" strike="noStrike">
                <a:solidFill>
                  <a:srgbClr val="55575a"/>
                </a:solidFill>
                <a:latin typeface="Arial"/>
                <a:ea typeface="Songti SC"/>
              </a:rPr>
              <a:t>麦卡利斯泰尔</a:t>
            </a:r>
            <a:r>
              <a:rPr b="0" lang="en-US" sz="1600" spc="-1" strike="noStrike">
                <a:solidFill>
                  <a:srgbClr val="55575a"/>
                </a:solidFill>
                <a:latin typeface="Arial"/>
                <a:ea typeface="Songti SC"/>
              </a:rPr>
              <a:t>·</a:t>
            </a:r>
            <a:r>
              <a:rPr b="0" lang="zh-CN" sz="1600" spc="-1" strike="noStrike">
                <a:solidFill>
                  <a:srgbClr val="55575a"/>
                </a:solidFill>
                <a:latin typeface="Arial"/>
                <a:ea typeface="Songti SC"/>
              </a:rPr>
              <a:t>里奇。</a:t>
            </a:r>
            <a:r>
              <a:rPr b="0" lang="en-US" sz="1600" spc="-1" strike="noStrike">
                <a:solidFill>
                  <a:srgbClr val="55575a"/>
                </a:solidFill>
                <a:latin typeface="Arial"/>
                <a:ea typeface="Songti SC"/>
              </a:rPr>
              <a:t>C</a:t>
            </a:r>
            <a:r>
              <a:rPr b="0" lang="zh-CN" sz="1600" spc="-1" strike="noStrike">
                <a:solidFill>
                  <a:srgbClr val="55575a"/>
                </a:solidFill>
                <a:latin typeface="Arial"/>
                <a:ea typeface="Songti SC"/>
              </a:rPr>
              <a:t>语言之父，</a:t>
            </a:r>
            <a:r>
              <a:rPr b="0" lang="en-US" sz="1600" spc="-1" strike="noStrike">
                <a:solidFill>
                  <a:srgbClr val="55575a"/>
                </a:solidFill>
                <a:latin typeface="Arial"/>
                <a:ea typeface="Songti SC"/>
              </a:rPr>
              <a:t>UNIX</a:t>
            </a:r>
            <a:r>
              <a:rPr b="0" lang="zh-CN" sz="1600" spc="-1" strike="noStrike">
                <a:solidFill>
                  <a:srgbClr val="55575a"/>
                </a:solidFill>
                <a:latin typeface="Arial"/>
                <a:ea typeface="Songti SC"/>
              </a:rPr>
              <a:t>之父。无形之王。</a:t>
            </a:r>
            <a:endParaRPr b="0" lang="en-US" sz="1600" spc="-1" strike="noStrike">
              <a:latin typeface="Arial"/>
            </a:endParaRPr>
          </a:p>
          <a:p>
            <a:pPr>
              <a:lnSpc>
                <a:spcPct val="100000"/>
              </a:lnSpc>
              <a:spcBef>
                <a:spcPts val="1199"/>
              </a:spcBef>
              <a:spcAft>
                <a:spcPts val="989"/>
              </a:spcAft>
              <a:buNone/>
            </a:pPr>
            <a:r>
              <a:rPr b="0" lang="zh-CN" sz="1600" spc="-1" strike="noStrike">
                <a:solidFill>
                  <a:srgbClr val="55575a"/>
                </a:solidFill>
                <a:latin typeface="Arial"/>
                <a:ea typeface="Songti SC"/>
              </a:rPr>
              <a:t>贝尔实验室的计算机科学研究中心系统软件研究部的主任。</a:t>
            </a:r>
            <a:r>
              <a:rPr b="0" lang="en-US" sz="1600" spc="-1" strike="noStrike">
                <a:solidFill>
                  <a:srgbClr val="55575a"/>
                </a:solidFill>
                <a:latin typeface="Arial"/>
                <a:ea typeface="Songti SC"/>
              </a:rPr>
              <a:t>C++</a:t>
            </a:r>
            <a:r>
              <a:rPr b="0" lang="zh-CN" sz="1600" spc="-1" strike="noStrike">
                <a:solidFill>
                  <a:srgbClr val="55575a"/>
                </a:solidFill>
                <a:latin typeface="Arial"/>
                <a:ea typeface="Songti SC"/>
              </a:rPr>
              <a:t>语言的开发者和设计师、</a:t>
            </a:r>
            <a:endParaRPr b="0" lang="en-US" sz="1600" spc="-1" strike="noStrike">
              <a:latin typeface="Arial"/>
            </a:endParaRPr>
          </a:p>
          <a:p>
            <a:pPr>
              <a:lnSpc>
                <a:spcPct val="100000"/>
              </a:lnSpc>
              <a:spcBef>
                <a:spcPts val="1199"/>
              </a:spcBef>
              <a:spcAft>
                <a:spcPts val="989"/>
              </a:spcAft>
              <a:buNone/>
            </a:pPr>
            <a:r>
              <a:rPr b="0" lang="zh-CN" sz="1600" spc="-1" strike="noStrike">
                <a:solidFill>
                  <a:srgbClr val="55575a"/>
                </a:solidFill>
                <a:latin typeface="Arial"/>
                <a:ea typeface="Songti SC"/>
              </a:rPr>
              <a:t>假如里奇决定在那十年里将他的精力花费在稀奇古怪的数学上，</a:t>
            </a:r>
            <a:endParaRPr b="0" lang="en-US" sz="1600" spc="-1" strike="noStrike">
              <a:latin typeface="Arial"/>
            </a:endParaRPr>
          </a:p>
          <a:p>
            <a:pPr>
              <a:lnSpc>
                <a:spcPct val="100000"/>
              </a:lnSpc>
              <a:spcBef>
                <a:spcPts val="1199"/>
              </a:spcBef>
              <a:spcAft>
                <a:spcPts val="989"/>
              </a:spcAft>
              <a:buNone/>
            </a:pPr>
            <a:r>
              <a:rPr b="0" lang="zh-CN" sz="1600" spc="-1" strike="noStrike">
                <a:solidFill>
                  <a:srgbClr val="55575a"/>
                </a:solidFill>
                <a:latin typeface="Arial"/>
                <a:ea typeface="Songti SC"/>
              </a:rPr>
              <a:t>那么</a:t>
            </a:r>
            <a:r>
              <a:rPr b="0" lang="en-US" sz="1600" spc="-1" strike="noStrike">
                <a:solidFill>
                  <a:srgbClr val="55575a"/>
                </a:solidFill>
                <a:latin typeface="Arial"/>
                <a:ea typeface="Songti SC"/>
              </a:rPr>
              <a:t>Unix</a:t>
            </a:r>
            <a:r>
              <a:rPr b="0" lang="zh-CN" sz="1600" spc="-1" strike="noStrike">
                <a:solidFill>
                  <a:srgbClr val="55575a"/>
                </a:solidFill>
                <a:latin typeface="Arial"/>
                <a:ea typeface="Songti SC"/>
              </a:rPr>
              <a:t>将胎死腹中。没有 </a:t>
            </a:r>
            <a:r>
              <a:rPr b="0" lang="en-US" sz="1600" spc="-1" strike="noStrike">
                <a:solidFill>
                  <a:srgbClr val="55575a"/>
                </a:solidFill>
                <a:latin typeface="Arial"/>
                <a:ea typeface="Songti SC"/>
              </a:rPr>
              <a:t>unix  </a:t>
            </a:r>
            <a:r>
              <a:rPr b="0" lang="zh-CN" sz="1600" spc="-1" strike="noStrike">
                <a:solidFill>
                  <a:srgbClr val="55575a"/>
                </a:solidFill>
                <a:latin typeface="Arial"/>
                <a:ea typeface="Songti SC"/>
              </a:rPr>
              <a:t>就没有 </a:t>
            </a:r>
            <a:r>
              <a:rPr b="0" lang="en-US" sz="1600" spc="-1" strike="noStrike">
                <a:solidFill>
                  <a:srgbClr val="55575a"/>
                </a:solidFill>
                <a:latin typeface="Arial"/>
                <a:ea typeface="Songti SC"/>
              </a:rPr>
              <a:t>minix </a:t>
            </a:r>
            <a:r>
              <a:rPr b="0" lang="zh-CN" sz="1600" spc="-1" strike="noStrike">
                <a:solidFill>
                  <a:srgbClr val="55575a"/>
                </a:solidFill>
                <a:latin typeface="Arial"/>
                <a:ea typeface="Songti SC"/>
              </a:rPr>
              <a:t>那么， </a:t>
            </a:r>
            <a:r>
              <a:rPr b="0" lang="en-US" sz="1600" spc="-1" strike="noStrike">
                <a:solidFill>
                  <a:srgbClr val="55575a"/>
                </a:solidFill>
                <a:latin typeface="Arial"/>
                <a:ea typeface="Songti SC"/>
              </a:rPr>
              <a:t>linux</a:t>
            </a:r>
            <a:r>
              <a:rPr b="0" lang="zh-CN" sz="1600" spc="-1" strike="noStrike">
                <a:solidFill>
                  <a:srgbClr val="55575a"/>
                </a:solidFill>
                <a:latin typeface="Arial"/>
                <a:ea typeface="Songti SC"/>
              </a:rPr>
              <a:t>就…………</a:t>
            </a:r>
            <a:endParaRPr b="0" lang="en-US" sz="1600" spc="-1" strike="noStrike">
              <a:latin typeface="Arial"/>
            </a:endParaRPr>
          </a:p>
        </p:txBody>
      </p:sp>
      <p:sp>
        <p:nvSpPr>
          <p:cNvPr id="95" name="矩形 1"/>
          <p:cNvSpPr/>
          <p:nvPr/>
        </p:nvSpPr>
        <p:spPr>
          <a:xfrm>
            <a:off x="3662280" y="2918520"/>
            <a:ext cx="231156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zh-CN" sz="1800" spc="-1" strike="noStrike">
                <a:solidFill>
                  <a:srgbClr val="000080"/>
                </a:solidFill>
                <a:latin typeface="Times New Roman"/>
                <a:ea typeface="MS Gothic"/>
              </a:rPr>
              <a:t>丹尼斯</a:t>
            </a:r>
            <a:r>
              <a:rPr b="0" lang="en-US" sz="1800" spc="-1" strike="noStrike">
                <a:solidFill>
                  <a:srgbClr val="000080"/>
                </a:solidFill>
                <a:latin typeface="Times New Roman"/>
                <a:ea typeface="MS Gothic"/>
              </a:rPr>
              <a:t>·</a:t>
            </a:r>
            <a:r>
              <a:rPr b="0" lang="zh-CN" sz="1800" spc="-1" strike="noStrike">
                <a:solidFill>
                  <a:srgbClr val="000080"/>
                </a:solidFill>
                <a:latin typeface="Times New Roman"/>
                <a:ea typeface="MS Gothic"/>
              </a:rPr>
              <a:t>里奇  </a:t>
            </a:r>
            <a:r>
              <a:rPr b="0" lang="en-US" sz="1800" spc="-1" strike="noStrike">
                <a:solidFill>
                  <a:srgbClr val="000080"/>
                </a:solidFill>
                <a:latin typeface="Times New Roman"/>
                <a:ea typeface="MS Gothic"/>
              </a:rPr>
              <a:t>YYDS</a:t>
            </a:r>
            <a:endParaRPr b="0" lang="en-US" sz="1800" spc="-1" strike="noStrike">
              <a:latin typeface="Arial"/>
            </a:endParaRPr>
          </a:p>
        </p:txBody>
      </p:sp>
      <p:sp>
        <p:nvSpPr>
          <p:cNvPr id="96" name=""/>
          <p:cNvSpPr/>
          <p:nvPr/>
        </p:nvSpPr>
        <p:spPr>
          <a:xfrm>
            <a:off x="1080000" y="4320000"/>
            <a:ext cx="720000" cy="360"/>
          </a:xfrm>
          <a:prstGeom prst="line">
            <a:avLst/>
          </a:prstGeom>
          <a:ln w="0">
            <a:solidFill>
              <a:srgbClr val="3465a4"/>
            </a:solidFill>
          </a:ln>
        </p:spPr>
        <p:style>
          <a:lnRef idx="0"/>
          <a:fillRef idx="0"/>
          <a:effectRef idx="0"/>
          <a:fontRef idx="minor"/>
        </p:style>
      </p:sp>
      <p:sp>
        <p:nvSpPr>
          <p:cNvPr id="97" name=""/>
          <p:cNvSpPr/>
          <p:nvPr/>
        </p:nvSpPr>
        <p:spPr>
          <a:xfrm>
            <a:off x="2880000" y="4860000"/>
            <a:ext cx="1980000" cy="360"/>
          </a:xfrm>
          <a:prstGeom prst="line">
            <a:avLst/>
          </a:prstGeom>
          <a:ln w="0">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PlaceHolder 1"/>
          <p:cNvSpPr>
            <a:spLocks noGrp="1"/>
          </p:cNvSpPr>
          <p:nvPr>
            <p:ph type="sldNum" idx="4"/>
          </p:nvPr>
        </p:nvSpPr>
        <p:spPr>
          <a:xfrm>
            <a:off x="7119360" y="5255640"/>
            <a:ext cx="2264040" cy="298080"/>
          </a:xfrm>
          <a:prstGeom prst="rect">
            <a:avLst/>
          </a:prstGeom>
          <a:noFill/>
          <a:ln w="0">
            <a:noFill/>
          </a:ln>
        </p:spPr>
        <p:txBody>
          <a:bodyPr lIns="90000" rIns="90000" tIns="45000" bIns="45000" anchor="ctr">
            <a:noAutofit/>
          </a:bodyPr>
          <a:lstStyle>
            <a:lvl1pPr>
              <a:defRPr b="0" lang="en-US" sz="2400" spc="-1" strike="noStrike">
                <a:latin typeface="Times New Roman"/>
              </a:defRPr>
            </a:lvl1pPr>
          </a:lstStyle>
          <a:p>
            <a:endParaRPr b="0" lang="en-US" sz="2400" spc="-1" strike="noStrike">
              <a:latin typeface="Times New Roman"/>
            </a:endParaRPr>
          </a:p>
        </p:txBody>
      </p:sp>
      <p:sp>
        <p:nvSpPr>
          <p:cNvPr id="146" name="文本框 1"/>
          <p:cNvSpPr/>
          <p:nvPr/>
        </p:nvSpPr>
        <p:spPr>
          <a:xfrm>
            <a:off x="711360" y="66240"/>
            <a:ext cx="7772040" cy="121248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en-US" sz="6000" spc="-1" strike="noStrike">
                <a:solidFill>
                  <a:srgbClr val="55575a"/>
                </a:solidFill>
                <a:latin typeface="Arial"/>
                <a:ea typeface="Songti SC"/>
              </a:rPr>
              <a:t> </a:t>
            </a:r>
            <a:endParaRPr b="0" lang="en-US" sz="6000" spc="-1" strike="noStrike">
              <a:latin typeface="Arial"/>
            </a:endParaRPr>
          </a:p>
        </p:txBody>
      </p:sp>
      <p:sp>
        <p:nvSpPr>
          <p:cNvPr id="147" name="文本框 2"/>
          <p:cNvSpPr/>
          <p:nvPr/>
        </p:nvSpPr>
        <p:spPr>
          <a:xfrm>
            <a:off x="1210320" y="808200"/>
            <a:ext cx="7898760" cy="40500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601"/>
              </a:spcBef>
              <a:spcAft>
                <a:spcPts val="601"/>
              </a:spcAft>
              <a:buNone/>
              <a:tabLst>
                <a:tab algn="l" pos="0"/>
              </a:tabLst>
            </a:pPr>
            <a:r>
              <a:rPr b="1" lang="zh-CN" sz="2200" spc="-1" strike="noStrike">
                <a:solidFill>
                  <a:srgbClr val="55575a"/>
                </a:solidFill>
                <a:latin typeface="雅痞-简"/>
                <a:ea typeface="雅痞-简"/>
              </a:rPr>
              <a:t>沟通</a:t>
            </a:r>
            <a:r>
              <a:rPr b="0" lang="zh-CN" sz="1500" spc="-1" strike="noStrike">
                <a:solidFill>
                  <a:srgbClr val="55575a"/>
                </a:solidFill>
                <a:latin typeface="雅痞-简"/>
                <a:ea typeface="雅痞-简"/>
              </a:rPr>
              <a:t>：内部沟通很畅通，可以直接对话，不需要走 </a:t>
            </a:r>
            <a:r>
              <a:rPr b="0" lang="en-US" sz="1500" spc="-1" strike="noStrike">
                <a:solidFill>
                  <a:srgbClr val="55575a"/>
                </a:solidFill>
                <a:latin typeface="雅痞-简"/>
                <a:ea typeface="雅痞-简"/>
              </a:rPr>
              <a:t>N </a:t>
            </a:r>
            <a:r>
              <a:rPr b="0" lang="zh-CN" sz="1500" spc="-1" strike="noStrike">
                <a:solidFill>
                  <a:srgbClr val="55575a"/>
                </a:solidFill>
                <a:latin typeface="雅痞-简"/>
                <a:ea typeface="雅痞-简"/>
              </a:rPr>
              <a:t>字型，</a:t>
            </a:r>
            <a:endParaRPr b="0" lang="en-US" sz="1500" spc="-1" strike="noStrike">
              <a:latin typeface="Arial"/>
            </a:endParaRPr>
          </a:p>
          <a:p>
            <a:pPr>
              <a:lnSpc>
                <a:spcPct val="100000"/>
              </a:lnSpc>
              <a:spcBef>
                <a:spcPts val="601"/>
              </a:spcBef>
              <a:spcAft>
                <a:spcPts val="601"/>
              </a:spcAft>
              <a:buNone/>
              <a:tabLst>
                <a:tab algn="l" pos="0"/>
              </a:tabLst>
            </a:pPr>
            <a:r>
              <a:rPr b="0" lang="en-US" sz="1500" spc="-1" strike="noStrike">
                <a:solidFill>
                  <a:srgbClr val="55575a"/>
                </a:solidFill>
                <a:latin typeface="雅痞-简"/>
                <a:ea typeface="雅痞-简"/>
              </a:rPr>
              <a:t>               </a:t>
            </a:r>
            <a:r>
              <a:rPr b="0" lang="zh-CN" sz="1500" spc="-1" strike="noStrike">
                <a:solidFill>
                  <a:srgbClr val="55575a"/>
                </a:solidFill>
                <a:latin typeface="雅痞-简"/>
                <a:ea typeface="雅痞-简"/>
              </a:rPr>
              <a:t>不一定要找老板或者召开很复杂的会议；</a:t>
            </a:r>
            <a:endParaRPr b="0" lang="en-US" sz="1500" spc="-1" strike="noStrike">
              <a:latin typeface="Arial"/>
            </a:endParaRPr>
          </a:p>
          <a:p>
            <a:pPr>
              <a:lnSpc>
                <a:spcPct val="100000"/>
              </a:lnSpc>
              <a:spcBef>
                <a:spcPts val="601"/>
              </a:spcBef>
              <a:spcAft>
                <a:spcPts val="601"/>
              </a:spcAft>
              <a:buNone/>
              <a:tabLst>
                <a:tab algn="l" pos="0"/>
              </a:tabLst>
            </a:pPr>
            <a:r>
              <a:rPr b="1" lang="zh-CN" sz="2200" spc="-1" strike="noStrike">
                <a:solidFill>
                  <a:srgbClr val="55575a"/>
                </a:solidFill>
                <a:latin typeface="雅痞-简"/>
                <a:ea typeface="雅痞-简"/>
              </a:rPr>
              <a:t>人才</a:t>
            </a:r>
            <a:r>
              <a:rPr b="0" lang="zh-CN" sz="1500" spc="-1" strike="noStrike">
                <a:solidFill>
                  <a:srgbClr val="55575a"/>
                </a:solidFill>
                <a:latin typeface="雅痞-简"/>
                <a:ea typeface="雅痞-简"/>
              </a:rPr>
              <a:t>：技术团队中好的人才能留下，不会觉得在这里不爽，走了；</a:t>
            </a:r>
            <a:endParaRPr b="0" lang="en-US" sz="1500" spc="-1" strike="noStrike">
              <a:latin typeface="Arial"/>
            </a:endParaRPr>
          </a:p>
          <a:p>
            <a:pPr>
              <a:lnSpc>
                <a:spcPct val="100000"/>
              </a:lnSpc>
              <a:spcBef>
                <a:spcPts val="601"/>
              </a:spcBef>
              <a:spcAft>
                <a:spcPts val="601"/>
              </a:spcAft>
              <a:buNone/>
              <a:tabLst>
                <a:tab algn="l" pos="0"/>
              </a:tabLst>
            </a:pPr>
            <a:r>
              <a:rPr b="0" lang="en-US" sz="1500" spc="-1" strike="noStrike">
                <a:solidFill>
                  <a:srgbClr val="55575a"/>
                </a:solidFill>
                <a:latin typeface="雅痞-简"/>
                <a:ea typeface="雅痞-简"/>
              </a:rPr>
              <a:t>              </a:t>
            </a:r>
            <a:r>
              <a:rPr b="0" lang="zh-CN" sz="1500" spc="-1" strike="noStrike">
                <a:solidFill>
                  <a:srgbClr val="55575a"/>
                </a:solidFill>
                <a:latin typeface="雅痞-简"/>
                <a:ea typeface="雅痞-简"/>
              </a:rPr>
              <a:t>坏的一定被淘汰掉，这叫去伪存真；</a:t>
            </a:r>
            <a:endParaRPr b="0" lang="en-US" sz="1500" spc="-1" strike="noStrike">
              <a:latin typeface="Arial"/>
            </a:endParaRPr>
          </a:p>
          <a:p>
            <a:pPr>
              <a:lnSpc>
                <a:spcPct val="100000"/>
              </a:lnSpc>
              <a:spcBef>
                <a:spcPts val="601"/>
              </a:spcBef>
              <a:spcAft>
                <a:spcPts val="601"/>
              </a:spcAft>
              <a:buNone/>
              <a:tabLst>
                <a:tab algn="l" pos="0"/>
              </a:tabLst>
            </a:pPr>
            <a:r>
              <a:rPr b="1" lang="zh-CN" sz="2000" spc="-1" strike="noStrike">
                <a:solidFill>
                  <a:srgbClr val="55575a"/>
                </a:solidFill>
                <a:latin typeface="雅痞-简"/>
                <a:ea typeface="雅痞-简"/>
              </a:rPr>
              <a:t>积累</a:t>
            </a:r>
            <a:r>
              <a:rPr b="0" lang="zh-CN" sz="1500" spc="-1" strike="noStrike">
                <a:solidFill>
                  <a:srgbClr val="55575a"/>
                </a:solidFill>
                <a:latin typeface="雅痞-简"/>
                <a:ea typeface="雅痞-简"/>
              </a:rPr>
              <a:t>：随着公司不断的往前发展，产品和技术能够积累下来。一是人才的积累，</a:t>
            </a:r>
            <a:endParaRPr b="0" lang="en-US" sz="1500" spc="-1" strike="noStrike">
              <a:latin typeface="Arial"/>
            </a:endParaRPr>
          </a:p>
          <a:p>
            <a:pPr>
              <a:lnSpc>
                <a:spcPct val="100000"/>
              </a:lnSpc>
              <a:spcBef>
                <a:spcPts val="601"/>
              </a:spcBef>
              <a:spcAft>
                <a:spcPts val="601"/>
              </a:spcAft>
              <a:buNone/>
              <a:tabLst>
                <a:tab algn="l" pos="0"/>
              </a:tabLst>
            </a:pPr>
            <a:r>
              <a:rPr b="0" lang="en-US" sz="1500" spc="-1" strike="noStrike">
                <a:solidFill>
                  <a:srgbClr val="55575a"/>
                </a:solidFill>
                <a:latin typeface="雅痞-简"/>
                <a:ea typeface="雅痞-简"/>
              </a:rPr>
              <a:t>            </a:t>
            </a:r>
            <a:r>
              <a:rPr b="0" lang="zh-CN" sz="1500" spc="-1" strike="noStrike">
                <a:solidFill>
                  <a:srgbClr val="55575a"/>
                </a:solidFill>
                <a:latin typeface="雅痞-简"/>
                <a:ea typeface="雅痞-简"/>
              </a:rPr>
              <a:t>二是知识跟技术经验的积累，比如知道系统怎么去维护，研究、测试、安全怎么去做，</a:t>
            </a:r>
            <a:endParaRPr b="0" lang="en-US" sz="1500" spc="-1" strike="noStrike">
              <a:latin typeface="Arial"/>
            </a:endParaRPr>
          </a:p>
          <a:p>
            <a:pPr>
              <a:lnSpc>
                <a:spcPct val="100000"/>
              </a:lnSpc>
              <a:spcBef>
                <a:spcPts val="601"/>
              </a:spcBef>
              <a:spcAft>
                <a:spcPts val="601"/>
              </a:spcAft>
              <a:buNone/>
              <a:tabLst>
                <a:tab algn="l" pos="0"/>
              </a:tabLst>
            </a:pPr>
            <a:r>
              <a:rPr b="0" lang="en-US" sz="1500" spc="-1" strike="noStrike">
                <a:solidFill>
                  <a:srgbClr val="55575a"/>
                </a:solidFill>
                <a:latin typeface="雅痞-简"/>
                <a:ea typeface="雅痞-简"/>
              </a:rPr>
              <a:t>            </a:t>
            </a:r>
            <a:r>
              <a:rPr b="0" lang="zh-CN" sz="1500" spc="-1" strike="noStrike">
                <a:solidFill>
                  <a:srgbClr val="55575a"/>
                </a:solidFill>
                <a:latin typeface="雅痞-简"/>
                <a:ea typeface="雅痞-简"/>
              </a:rPr>
              <a:t>公司通过长期实践会形成一整套文档；</a:t>
            </a:r>
            <a:endParaRPr b="0" lang="en-US" sz="1500" spc="-1" strike="noStrike">
              <a:latin typeface="Arial"/>
            </a:endParaRPr>
          </a:p>
          <a:p>
            <a:pPr>
              <a:lnSpc>
                <a:spcPct val="100000"/>
              </a:lnSpc>
              <a:spcBef>
                <a:spcPts val="601"/>
              </a:spcBef>
              <a:spcAft>
                <a:spcPts val="601"/>
              </a:spcAft>
              <a:buNone/>
              <a:tabLst>
                <a:tab algn="l" pos="0"/>
              </a:tabLst>
            </a:pPr>
            <a:r>
              <a:rPr b="1" lang="zh-CN" sz="2000" spc="-1" strike="noStrike">
                <a:solidFill>
                  <a:srgbClr val="55575a"/>
                </a:solidFill>
                <a:latin typeface="雅痞-简"/>
                <a:ea typeface="雅痞-简"/>
              </a:rPr>
              <a:t>产出</a:t>
            </a:r>
            <a:r>
              <a:rPr b="0" lang="zh-CN" sz="1500" spc="-1" strike="noStrike">
                <a:solidFill>
                  <a:srgbClr val="55575a"/>
                </a:solidFill>
                <a:latin typeface="雅痞-简"/>
                <a:ea typeface="雅痞-简"/>
              </a:rPr>
              <a:t>：要发展业务赚钱，一定得有产出，一定要跟业务挂钩，因为技术团队的付出，</a:t>
            </a:r>
            <a:endParaRPr b="0" lang="en-US" sz="1500" spc="-1" strike="noStrike">
              <a:latin typeface="Arial"/>
            </a:endParaRPr>
          </a:p>
          <a:p>
            <a:pPr>
              <a:lnSpc>
                <a:spcPct val="100000"/>
              </a:lnSpc>
              <a:spcBef>
                <a:spcPts val="601"/>
              </a:spcBef>
              <a:spcAft>
                <a:spcPts val="601"/>
              </a:spcAft>
              <a:buNone/>
              <a:tabLst>
                <a:tab algn="l" pos="0"/>
              </a:tabLst>
            </a:pPr>
            <a:r>
              <a:rPr b="0" lang="en-US" sz="1500" spc="-1" strike="noStrike">
                <a:solidFill>
                  <a:srgbClr val="55575a"/>
                </a:solidFill>
                <a:latin typeface="雅痞-简"/>
                <a:ea typeface="雅痞-简"/>
              </a:rPr>
              <a:t>              </a:t>
            </a:r>
            <a:r>
              <a:rPr b="0" lang="zh-CN" sz="1500" spc="-1" strike="noStrike">
                <a:solidFill>
                  <a:srgbClr val="55575a"/>
                </a:solidFill>
                <a:latin typeface="雅痞-简"/>
                <a:ea typeface="雅痞-简"/>
              </a:rPr>
              <a:t>使公司赚到更多的钱，估值更多，股票更值钱。</a:t>
            </a:r>
            <a:endParaRPr b="0" lang="en-US" sz="15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8" name="图片 1" descr=""/>
          <p:cNvPicPr/>
          <p:nvPr/>
        </p:nvPicPr>
        <p:blipFill>
          <a:blip r:embed="rId1"/>
          <a:stretch/>
        </p:blipFill>
        <p:spPr>
          <a:xfrm>
            <a:off x="2215080" y="426240"/>
            <a:ext cx="5847840" cy="3380040"/>
          </a:xfrm>
          <a:prstGeom prst="rect">
            <a:avLst/>
          </a:prstGeom>
          <a:ln w="0">
            <a:noFill/>
          </a:ln>
        </p:spPr>
      </p:pic>
      <p:sp>
        <p:nvSpPr>
          <p:cNvPr id="149" name="文本框 2"/>
          <p:cNvSpPr/>
          <p:nvPr/>
        </p:nvSpPr>
        <p:spPr>
          <a:xfrm>
            <a:off x="47880" y="3960000"/>
            <a:ext cx="6611040" cy="128484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zh-CN" sz="1600" spc="-1" strike="noStrike">
                <a:solidFill>
                  <a:srgbClr val="55575a"/>
                </a:solidFill>
                <a:latin typeface="Arial"/>
                <a:ea typeface="Songti SC"/>
              </a:rPr>
              <a:t>一是高度，就是要有前瞻性。你能看到别人看不见的地方，这是长期不断地在技术氛围修炼出来的经验和智慧；</a:t>
            </a:r>
            <a:endParaRPr b="0" lang="en-US" sz="1600" spc="-1" strike="noStrike">
              <a:latin typeface="Arial"/>
            </a:endParaRPr>
          </a:p>
          <a:p>
            <a:pPr>
              <a:lnSpc>
                <a:spcPct val="100000"/>
              </a:lnSpc>
              <a:spcBef>
                <a:spcPts val="1191"/>
              </a:spcBef>
              <a:spcAft>
                <a:spcPts val="989"/>
              </a:spcAft>
              <a:buNone/>
              <a:tabLst>
                <a:tab algn="l" pos="0"/>
              </a:tabLst>
            </a:pPr>
            <a:r>
              <a:rPr b="0" lang="zh-CN" sz="1600" spc="-1" strike="noStrike">
                <a:solidFill>
                  <a:srgbClr val="55575a"/>
                </a:solidFill>
                <a:latin typeface="Arial"/>
                <a:ea typeface="Songti SC"/>
              </a:rPr>
              <a:t>二是格局，就是比较有情怀。技术领导者能够胸怀不同的思路、不同的想法、不同的背景；</a:t>
            </a:r>
            <a:endParaRPr b="0" lang="en-US" sz="1600" spc="-1" strike="noStrike">
              <a:latin typeface="Arial"/>
            </a:endParaRPr>
          </a:p>
          <a:p>
            <a:pPr>
              <a:lnSpc>
                <a:spcPct val="100000"/>
              </a:lnSpc>
              <a:spcBef>
                <a:spcPts val="1191"/>
              </a:spcBef>
              <a:spcAft>
                <a:spcPts val="989"/>
              </a:spcAft>
              <a:buNone/>
              <a:tabLst>
                <a:tab algn="l" pos="0"/>
              </a:tabLst>
            </a:pPr>
            <a:r>
              <a:rPr b="0" lang="zh-CN" sz="1600" spc="-1" strike="noStrike">
                <a:solidFill>
                  <a:srgbClr val="55575a"/>
                </a:solidFill>
                <a:latin typeface="Arial"/>
                <a:ea typeface="Songti SC"/>
              </a:rPr>
              <a:t>三是包容，就是让不同水平、不同能力、不同专业的人都会觉得很舒心，都可以发挥作用。</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sldNum" idx="5"/>
          </p:nvPr>
        </p:nvSpPr>
        <p:spPr>
          <a:xfrm>
            <a:off x="7119360" y="5255640"/>
            <a:ext cx="2264040" cy="298080"/>
          </a:xfrm>
          <a:prstGeom prst="rect">
            <a:avLst/>
          </a:prstGeom>
          <a:noFill/>
          <a:ln w="0">
            <a:noFill/>
          </a:ln>
        </p:spPr>
        <p:txBody>
          <a:bodyPr lIns="90000" rIns="90000" tIns="45000" bIns="45000" anchor="ctr">
            <a:noAutofit/>
          </a:bodyPr>
          <a:lstStyle>
            <a:lvl1pPr>
              <a:defRPr b="0" lang="en-US" sz="2400" spc="-1" strike="noStrike">
                <a:latin typeface="Times New Roman"/>
              </a:defRPr>
            </a:lvl1pPr>
          </a:lstStyle>
          <a:p>
            <a:endParaRPr b="0" lang="en-US" sz="2400" spc="-1" strike="noStrike">
              <a:latin typeface="Times New Roman"/>
            </a:endParaRPr>
          </a:p>
        </p:txBody>
      </p:sp>
      <p:sp>
        <p:nvSpPr>
          <p:cNvPr id="151" name="文本框 1"/>
          <p:cNvSpPr/>
          <p:nvPr/>
        </p:nvSpPr>
        <p:spPr>
          <a:xfrm>
            <a:off x="2403360" y="289800"/>
            <a:ext cx="6116040" cy="5796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zh-CN" sz="2400" spc="-1" strike="noStrike">
                <a:solidFill>
                  <a:srgbClr val="ff0000"/>
                </a:solidFill>
                <a:latin typeface="Arial"/>
                <a:ea typeface="Songti SC"/>
              </a:rPr>
              <a:t>收买式管理非常糟糕，最好的是牵引式管理</a:t>
            </a:r>
            <a:endParaRPr b="0" lang="en-US" sz="2400" spc="-1" strike="noStrike">
              <a:latin typeface="Arial"/>
            </a:endParaRPr>
          </a:p>
        </p:txBody>
      </p:sp>
      <p:sp>
        <p:nvSpPr>
          <p:cNvPr id="152" name="文本框 2"/>
          <p:cNvSpPr/>
          <p:nvPr/>
        </p:nvSpPr>
        <p:spPr>
          <a:xfrm>
            <a:off x="6220440" y="1173960"/>
            <a:ext cx="3075120" cy="377748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601"/>
              </a:spcBef>
              <a:spcAft>
                <a:spcPts val="601"/>
              </a:spcAft>
              <a:buNone/>
              <a:tabLst>
                <a:tab algn="l" pos="0"/>
              </a:tabLst>
            </a:pPr>
            <a:r>
              <a:rPr b="1" lang="zh-CN" sz="1500" spc="-1" strike="noStrike">
                <a:solidFill>
                  <a:srgbClr val="55575a"/>
                </a:solidFill>
                <a:latin typeface="雅痞-简"/>
                <a:ea typeface="雅痞-简"/>
              </a:rPr>
              <a:t>成长路径，调动积极性</a:t>
            </a:r>
            <a:endParaRPr b="0" lang="en-US" sz="15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不论是做开发、测试，还是做安全、网络，都需</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要有一个成长的空间，大家都有一条不断前进的</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路径，从初级、中级、高级到架构，这样能把整</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体积极性调动起来。</a:t>
            </a:r>
            <a:endParaRPr b="0" lang="en-US" sz="1000" spc="-1" strike="noStrike">
              <a:latin typeface="Arial"/>
            </a:endParaRPr>
          </a:p>
          <a:p>
            <a:pPr>
              <a:lnSpc>
                <a:spcPct val="100000"/>
              </a:lnSpc>
              <a:spcBef>
                <a:spcPts val="601"/>
              </a:spcBef>
              <a:spcAft>
                <a:spcPts val="601"/>
              </a:spcAft>
              <a:buNone/>
              <a:tabLst>
                <a:tab algn="l" pos="0"/>
              </a:tabLst>
            </a:pPr>
            <a:r>
              <a:rPr b="1" lang="zh-CN" sz="1600" spc="-1" strike="noStrike">
                <a:solidFill>
                  <a:srgbClr val="55575a"/>
                </a:solidFill>
                <a:latin typeface="雅痞-简"/>
                <a:ea typeface="雅痞-简"/>
              </a:rPr>
              <a:t>培养人才，去芜取精</a:t>
            </a:r>
            <a:endParaRPr b="0" lang="en-US" sz="16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我们要分清自己手里的员工，按能力和积极性</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分成四个象限。能力强愿意干的、能力差愿意干</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的、能力强不愿意干的和能力差还不愿意干的。</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去芜存精，我们在做管理时会说，即使能力再</a:t>
            </a:r>
            <a:endParaRPr b="0" lang="en-US" sz="1000" spc="-1" strike="noStrike">
              <a:latin typeface="Arial"/>
            </a:endParaRPr>
          </a:p>
          <a:p>
            <a:pPr>
              <a:lnSpc>
                <a:spcPct val="100000"/>
              </a:lnSpc>
              <a:spcBef>
                <a:spcPts val="601"/>
              </a:spcBef>
              <a:spcAft>
                <a:spcPts val="601"/>
              </a:spcAft>
              <a:buNone/>
              <a:tabLst>
                <a:tab algn="l" pos="0"/>
              </a:tabLst>
            </a:pPr>
            <a:r>
              <a:rPr b="0" lang="zh-CN" sz="1000" spc="-1" strike="noStrike">
                <a:solidFill>
                  <a:srgbClr val="55575a"/>
                </a:solidFill>
                <a:latin typeface="Arial"/>
                <a:ea typeface="Songti SC"/>
              </a:rPr>
              <a:t>牛，脾气太酸也会尽快淘汰掉。</a:t>
            </a:r>
            <a:endParaRPr b="0" lang="en-US" sz="1000" spc="-1" strike="noStrike">
              <a:latin typeface="Arial"/>
            </a:endParaRPr>
          </a:p>
          <a:p>
            <a:pPr>
              <a:lnSpc>
                <a:spcPct val="100000"/>
              </a:lnSpc>
              <a:spcBef>
                <a:spcPts val="1191"/>
              </a:spcBef>
              <a:spcAft>
                <a:spcPts val="989"/>
              </a:spcAft>
              <a:buNone/>
              <a:tabLst>
                <a:tab algn="l" pos="0"/>
              </a:tabLst>
            </a:pPr>
            <a:endParaRPr b="0" lang="en-US" sz="1000" spc="-1" strike="noStrike">
              <a:latin typeface="Arial"/>
            </a:endParaRPr>
          </a:p>
          <a:p>
            <a:pPr>
              <a:lnSpc>
                <a:spcPct val="100000"/>
              </a:lnSpc>
              <a:spcBef>
                <a:spcPts val="1191"/>
              </a:spcBef>
              <a:spcAft>
                <a:spcPts val="989"/>
              </a:spcAft>
              <a:buNone/>
              <a:tabLst>
                <a:tab algn="l" pos="0"/>
              </a:tabLst>
            </a:pPr>
            <a:endParaRPr b="0" lang="en-US" sz="1000" spc="-1" strike="noStrike">
              <a:latin typeface="Arial"/>
            </a:endParaRPr>
          </a:p>
        </p:txBody>
      </p:sp>
      <p:pic>
        <p:nvPicPr>
          <p:cNvPr id="153" name="图片 3" descr=""/>
          <p:cNvPicPr/>
          <p:nvPr/>
        </p:nvPicPr>
        <p:blipFill>
          <a:blip r:embed="rId1"/>
          <a:stretch/>
        </p:blipFill>
        <p:spPr>
          <a:xfrm>
            <a:off x="910800" y="1300680"/>
            <a:ext cx="4772880" cy="352404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PlaceHolder 1"/>
          <p:cNvSpPr>
            <a:spLocks noGrp="1"/>
          </p:cNvSpPr>
          <p:nvPr>
            <p:ph type="sldNum" idx="6"/>
          </p:nvPr>
        </p:nvSpPr>
        <p:spPr>
          <a:xfrm>
            <a:off x="7119360" y="5255640"/>
            <a:ext cx="2264040" cy="298080"/>
          </a:xfrm>
          <a:prstGeom prst="rect">
            <a:avLst/>
          </a:prstGeom>
          <a:noFill/>
          <a:ln w="0">
            <a:noFill/>
          </a:ln>
        </p:spPr>
        <p:txBody>
          <a:bodyPr lIns="90000" rIns="90000" tIns="45000" bIns="45000" anchor="ctr">
            <a:noAutofit/>
          </a:bodyPr>
          <a:lstStyle>
            <a:lvl1pPr>
              <a:defRPr b="0" lang="en-US" sz="2400" spc="-1" strike="noStrike">
                <a:latin typeface="Times New Roman"/>
              </a:defRPr>
            </a:lvl1pPr>
          </a:lstStyle>
          <a:p>
            <a:endParaRPr b="0" lang="en-US" sz="2400" spc="-1" strike="noStrike">
              <a:latin typeface="Times New Roman"/>
            </a:endParaRPr>
          </a:p>
        </p:txBody>
      </p:sp>
      <p:sp>
        <p:nvSpPr>
          <p:cNvPr id="155" name="文本框 1"/>
          <p:cNvSpPr/>
          <p:nvPr/>
        </p:nvSpPr>
        <p:spPr>
          <a:xfrm>
            <a:off x="1969560" y="208800"/>
            <a:ext cx="6044040" cy="101304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zh-CN" sz="2600" spc="-1" strike="noStrike">
                <a:solidFill>
                  <a:srgbClr val="ce181e"/>
                </a:solidFill>
                <a:latin typeface="Arial"/>
                <a:ea typeface="Songti SC"/>
              </a:rPr>
              <a:t>只有扁平化管理的组织，才有机会创新</a:t>
            </a:r>
            <a:endParaRPr b="0" lang="en-US" sz="2600" spc="-1" strike="noStrike">
              <a:latin typeface="Arial"/>
            </a:endParaRPr>
          </a:p>
        </p:txBody>
      </p:sp>
      <p:pic>
        <p:nvPicPr>
          <p:cNvPr id="156" name="图片 2" descr=""/>
          <p:cNvPicPr/>
          <p:nvPr/>
        </p:nvPicPr>
        <p:blipFill>
          <a:blip r:embed="rId1"/>
          <a:stretch/>
        </p:blipFill>
        <p:spPr>
          <a:xfrm>
            <a:off x="1455840" y="868320"/>
            <a:ext cx="7071840" cy="453456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PlaceHolder 1"/>
          <p:cNvSpPr>
            <a:spLocks noGrp="1"/>
          </p:cNvSpPr>
          <p:nvPr>
            <p:ph type="sldNum" idx="7"/>
          </p:nvPr>
        </p:nvSpPr>
        <p:spPr>
          <a:xfrm>
            <a:off x="7119360" y="5255640"/>
            <a:ext cx="2264040" cy="298080"/>
          </a:xfrm>
          <a:prstGeom prst="rect">
            <a:avLst/>
          </a:prstGeom>
          <a:noFill/>
          <a:ln w="0">
            <a:noFill/>
          </a:ln>
        </p:spPr>
        <p:txBody>
          <a:bodyPr lIns="90000" rIns="90000" tIns="45000" bIns="45000" anchor="ctr">
            <a:noAutofit/>
          </a:bodyPr>
          <a:lstStyle>
            <a:lvl1pPr>
              <a:defRPr b="0" lang="en-US" sz="2400" spc="-1" strike="noStrike">
                <a:latin typeface="Times New Roman"/>
              </a:defRPr>
            </a:lvl1pPr>
          </a:lstStyle>
          <a:p>
            <a:endParaRPr b="0" lang="en-US" sz="2400" spc="-1" strike="noStrike">
              <a:latin typeface="Times New Roman"/>
            </a:endParaRPr>
          </a:p>
        </p:txBody>
      </p:sp>
      <p:sp>
        <p:nvSpPr>
          <p:cNvPr id="158" name="文本框 1"/>
          <p:cNvSpPr/>
          <p:nvPr/>
        </p:nvSpPr>
        <p:spPr>
          <a:xfrm>
            <a:off x="3960000" y="144000"/>
            <a:ext cx="2858040" cy="9396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zh-CN" sz="2400" spc="-1" strike="noStrike">
                <a:solidFill>
                  <a:srgbClr val="ce181e"/>
                </a:solidFill>
                <a:latin typeface="Arial"/>
                <a:ea typeface="Songti SC"/>
              </a:rPr>
              <a:t>过程可以量化管理</a:t>
            </a:r>
            <a:endParaRPr b="0" lang="en-US" sz="2400" spc="-1" strike="noStrike">
              <a:latin typeface="Arial"/>
            </a:endParaRPr>
          </a:p>
        </p:txBody>
      </p:sp>
      <p:pic>
        <p:nvPicPr>
          <p:cNvPr id="159" name="图片 2" descr=""/>
          <p:cNvPicPr/>
          <p:nvPr/>
        </p:nvPicPr>
        <p:blipFill>
          <a:blip r:embed="rId1"/>
          <a:stretch/>
        </p:blipFill>
        <p:spPr>
          <a:xfrm>
            <a:off x="2465280" y="777240"/>
            <a:ext cx="5847840" cy="437004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sldNum" idx="8"/>
          </p:nvPr>
        </p:nvSpPr>
        <p:spPr>
          <a:xfrm>
            <a:off x="7119360" y="5255640"/>
            <a:ext cx="2264040" cy="298080"/>
          </a:xfrm>
          <a:prstGeom prst="rect">
            <a:avLst/>
          </a:prstGeom>
          <a:noFill/>
          <a:ln w="0">
            <a:noFill/>
          </a:ln>
        </p:spPr>
        <p:txBody>
          <a:bodyPr lIns="90000" rIns="90000" tIns="45000" bIns="45000" anchor="ctr">
            <a:noAutofit/>
          </a:bodyPr>
          <a:lstStyle>
            <a:lvl1pPr>
              <a:defRPr b="0" lang="en-US" sz="2400" spc="-1" strike="noStrike">
                <a:latin typeface="Times New Roman"/>
              </a:defRPr>
            </a:lvl1pPr>
          </a:lstStyle>
          <a:p>
            <a:endParaRPr b="0" lang="en-US" sz="2400" spc="-1" strike="noStrike">
              <a:latin typeface="Times New Roman"/>
            </a:endParaRPr>
          </a:p>
        </p:txBody>
      </p:sp>
      <p:sp>
        <p:nvSpPr>
          <p:cNvPr id="161" name="文本框 1"/>
          <p:cNvSpPr/>
          <p:nvPr/>
        </p:nvSpPr>
        <p:spPr>
          <a:xfrm>
            <a:off x="2473560" y="406080"/>
            <a:ext cx="6044040" cy="101304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tabLst>
                <a:tab algn="l" pos="0"/>
              </a:tabLst>
            </a:pPr>
            <a:r>
              <a:rPr b="0" lang="zh-CN" sz="2600" spc="-1" strike="noStrike">
                <a:solidFill>
                  <a:srgbClr val="ce181e"/>
                </a:solidFill>
                <a:latin typeface="Arial"/>
                <a:ea typeface="Songti SC"/>
              </a:rPr>
              <a:t>遵循业务目标，符合 </a:t>
            </a:r>
            <a:r>
              <a:rPr b="0" lang="en-US" sz="2600" spc="-1" strike="noStrike">
                <a:solidFill>
                  <a:srgbClr val="ce181e"/>
                </a:solidFill>
                <a:latin typeface="Arial"/>
                <a:ea typeface="Songti SC"/>
              </a:rPr>
              <a:t>SMART </a:t>
            </a:r>
            <a:r>
              <a:rPr b="0" lang="zh-CN" sz="2600" spc="-1" strike="noStrike">
                <a:solidFill>
                  <a:srgbClr val="ce181e"/>
                </a:solidFill>
                <a:latin typeface="Arial"/>
                <a:ea typeface="Songti SC"/>
              </a:rPr>
              <a:t>原则</a:t>
            </a:r>
            <a:endParaRPr b="0" lang="en-US" sz="2600" spc="-1" strike="noStrike">
              <a:latin typeface="Arial"/>
            </a:endParaRPr>
          </a:p>
        </p:txBody>
      </p:sp>
      <p:pic>
        <p:nvPicPr>
          <p:cNvPr id="162" name="图片 2" descr=""/>
          <p:cNvPicPr/>
          <p:nvPr/>
        </p:nvPicPr>
        <p:blipFill>
          <a:blip r:embed="rId1"/>
          <a:stretch/>
        </p:blipFill>
        <p:spPr>
          <a:xfrm>
            <a:off x="2027160" y="1025280"/>
            <a:ext cx="5847840" cy="437760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文本框 1"/>
          <p:cNvSpPr/>
          <p:nvPr/>
        </p:nvSpPr>
        <p:spPr>
          <a:xfrm>
            <a:off x="1080000" y="821160"/>
            <a:ext cx="7415640" cy="3855240"/>
          </a:xfrm>
          <a:prstGeom prst="rect">
            <a:avLst/>
          </a:prstGeom>
          <a:noFill/>
          <a:ln w="0">
            <a:noFill/>
          </a:ln>
        </p:spPr>
        <p:style>
          <a:lnRef idx="0"/>
          <a:fillRef idx="0"/>
          <a:effectRef idx="0"/>
          <a:fontRef idx="minor"/>
        </p:style>
        <p:txBody>
          <a:bodyPr wrap="none" lIns="90000" rIns="90000" tIns="45000" bIns="45000" anchor="t">
            <a:noAutofit/>
          </a:bodyPr>
          <a:p>
            <a:pPr algn="ctr">
              <a:lnSpc>
                <a:spcPct val="100000"/>
              </a:lnSpc>
              <a:spcBef>
                <a:spcPts val="601"/>
              </a:spcBef>
              <a:spcAft>
                <a:spcPts val="989"/>
              </a:spcAft>
              <a:buNone/>
              <a:tabLst>
                <a:tab algn="l" pos="0"/>
              </a:tabLst>
            </a:pPr>
            <a:r>
              <a:rPr b="0" lang="en-US" sz="4000" spc="-1" strike="noStrike">
                <a:solidFill>
                  <a:srgbClr val="55575a"/>
                </a:solidFill>
                <a:latin typeface="Arial"/>
                <a:ea typeface="Songti SC"/>
              </a:rPr>
              <a:t>Q&amp;A</a:t>
            </a:r>
            <a:endParaRPr b="0" lang="en-US" sz="4000" spc="-1" strike="noStrike">
              <a:latin typeface="Arial"/>
            </a:endParaRPr>
          </a:p>
          <a:p>
            <a:pPr>
              <a:lnSpc>
                <a:spcPct val="100000"/>
              </a:lnSpc>
              <a:spcBef>
                <a:spcPts val="601"/>
              </a:spcBef>
              <a:spcAft>
                <a:spcPts val="989"/>
              </a:spcAft>
              <a:buNone/>
              <a:tabLst>
                <a:tab algn="l" pos="0"/>
              </a:tabLst>
            </a:pPr>
            <a:r>
              <a:rPr b="0" lang="en-US" sz="1200" spc="-1" strike="noStrike">
                <a:solidFill>
                  <a:srgbClr val="55575a"/>
                </a:solidFill>
                <a:latin typeface="雅痞-简"/>
                <a:ea typeface="雅痞-简"/>
              </a:rPr>
              <a:t> </a:t>
            </a:r>
            <a:r>
              <a:rPr b="1" lang="zh-CN" sz="1400" spc="-1" strike="noStrike">
                <a:solidFill>
                  <a:srgbClr val="55575a"/>
                </a:solidFill>
                <a:latin typeface="雅痞-简"/>
                <a:ea typeface="雅痞-简"/>
              </a:rPr>
              <a:t>因为工作时间不一样，每个程序员写代码的质量也不同，怎么去评估程序员的代码质量，怎么评估一个程序员的价格？</a:t>
            </a:r>
            <a:endParaRPr b="0" lang="en-US" sz="1400" spc="-1" strike="noStrike">
              <a:latin typeface="Arial"/>
            </a:endParaRPr>
          </a:p>
          <a:p>
            <a:pPr>
              <a:lnSpc>
                <a:spcPct val="100000"/>
              </a:lnSpc>
              <a:spcBef>
                <a:spcPts val="601"/>
              </a:spcBef>
              <a:spcAft>
                <a:spcPts val="989"/>
              </a:spcAft>
              <a:buNone/>
              <a:tabLst>
                <a:tab algn="l" pos="0"/>
              </a:tabLst>
            </a:pPr>
            <a:r>
              <a:rPr b="0" lang="zh-CN" sz="1200" spc="-1" strike="noStrike">
                <a:solidFill>
                  <a:srgbClr val="55575a"/>
                </a:solidFill>
                <a:latin typeface="Arial"/>
                <a:ea typeface="Songti SC"/>
              </a:rPr>
              <a:t>评估一个程序员，不用在微观上计较他写了多少代码。更多的是需要他和自己比较，不断跟自己去 </a:t>
            </a:r>
            <a:r>
              <a:rPr b="0" lang="en-US" sz="1200" spc="-1" strike="noStrike">
                <a:solidFill>
                  <a:srgbClr val="55575a"/>
                </a:solidFill>
                <a:latin typeface="Arial"/>
                <a:ea typeface="Songti SC"/>
              </a:rPr>
              <a:t>PK</a:t>
            </a:r>
            <a:r>
              <a:rPr b="0" lang="zh-CN" sz="1200" spc="-1" strike="noStrike">
                <a:solidFill>
                  <a:srgbClr val="55575a"/>
                </a:solidFill>
                <a:latin typeface="Arial"/>
                <a:ea typeface="Songti SC"/>
              </a:rPr>
              <a:t>，不断提升自身水平。</a:t>
            </a:r>
            <a:endParaRPr b="0" lang="en-US" sz="1200" spc="-1" strike="noStrike">
              <a:latin typeface="Arial"/>
            </a:endParaRPr>
          </a:p>
          <a:p>
            <a:pPr>
              <a:lnSpc>
                <a:spcPct val="100000"/>
              </a:lnSpc>
              <a:spcBef>
                <a:spcPts val="601"/>
              </a:spcBef>
              <a:spcAft>
                <a:spcPts val="989"/>
              </a:spcAft>
              <a:buNone/>
              <a:tabLst>
                <a:tab algn="l" pos="0"/>
              </a:tabLst>
            </a:pPr>
            <a:r>
              <a:rPr b="0" lang="zh-CN" sz="1200" spc="-1" strike="noStrike">
                <a:solidFill>
                  <a:srgbClr val="55575a"/>
                </a:solidFill>
                <a:latin typeface="Arial"/>
                <a:ea typeface="Songti SC"/>
              </a:rPr>
              <a:t>我们要的是头脑时间，这就需要程序员靠主观能动性，而不是简单去衡量身体时间。作为技术管理者，要做的事激发他内心的斗志，</a:t>
            </a:r>
            <a:endParaRPr b="0" lang="en-US" sz="1200" spc="-1" strike="noStrike">
              <a:latin typeface="Arial"/>
            </a:endParaRPr>
          </a:p>
          <a:p>
            <a:pPr>
              <a:lnSpc>
                <a:spcPct val="100000"/>
              </a:lnSpc>
              <a:spcBef>
                <a:spcPts val="601"/>
              </a:spcBef>
              <a:spcAft>
                <a:spcPts val="989"/>
              </a:spcAft>
              <a:buNone/>
              <a:tabLst>
                <a:tab algn="l" pos="0"/>
              </a:tabLst>
            </a:pPr>
            <a:r>
              <a:rPr b="0" lang="zh-CN" sz="1200" spc="-1" strike="noStrike">
                <a:solidFill>
                  <a:srgbClr val="55575a"/>
                </a:solidFill>
                <a:latin typeface="Arial"/>
                <a:ea typeface="Songti SC"/>
              </a:rPr>
              <a:t>跟自己不断地去比较。</a:t>
            </a:r>
            <a:endParaRPr b="0" lang="en-US" sz="1200" spc="-1" strike="noStrike">
              <a:latin typeface="Arial"/>
            </a:endParaRPr>
          </a:p>
          <a:p>
            <a:pPr>
              <a:lnSpc>
                <a:spcPct val="100000"/>
              </a:lnSpc>
              <a:spcBef>
                <a:spcPts val="601"/>
              </a:spcBef>
              <a:spcAft>
                <a:spcPts val="989"/>
              </a:spcAft>
              <a:buNone/>
              <a:tabLst>
                <a:tab algn="l" pos="0"/>
              </a:tabLst>
            </a:pPr>
            <a:endParaRPr b="0" lang="en-US" sz="1200" spc="-1" strike="noStrike">
              <a:latin typeface="Arial"/>
            </a:endParaRPr>
          </a:p>
          <a:p>
            <a:pPr>
              <a:lnSpc>
                <a:spcPct val="100000"/>
              </a:lnSpc>
              <a:spcBef>
                <a:spcPts val="601"/>
              </a:spcBef>
              <a:spcAft>
                <a:spcPts val="989"/>
              </a:spcAft>
              <a:buNone/>
              <a:tabLst>
                <a:tab algn="l" pos="0"/>
              </a:tabLst>
            </a:pPr>
            <a:r>
              <a:rPr b="1" lang="zh-CN" sz="1400" spc="-1" strike="noStrike">
                <a:solidFill>
                  <a:srgbClr val="55575a"/>
                </a:solidFill>
                <a:latin typeface="雅痞-简"/>
                <a:ea typeface="雅痞-简"/>
              </a:rPr>
              <a:t>人才的四个象限，对于很聪明但干活不是很积极的那一种人，企业和团队应该怎么引导和培训？</a:t>
            </a:r>
            <a:endParaRPr b="0" lang="en-US" sz="1400" spc="-1" strike="noStrike">
              <a:latin typeface="Arial"/>
            </a:endParaRPr>
          </a:p>
          <a:p>
            <a:pPr>
              <a:lnSpc>
                <a:spcPct val="100000"/>
              </a:lnSpc>
              <a:spcBef>
                <a:spcPts val="601"/>
              </a:spcBef>
              <a:spcAft>
                <a:spcPts val="989"/>
              </a:spcAft>
              <a:buNone/>
              <a:tabLst>
                <a:tab algn="l" pos="0"/>
              </a:tabLst>
            </a:pPr>
            <a:r>
              <a:rPr b="0" lang="zh-CN" sz="1200" spc="-1" strike="noStrike">
                <a:solidFill>
                  <a:srgbClr val="55575a"/>
                </a:solidFill>
                <a:latin typeface="Arial"/>
                <a:ea typeface="Songti SC"/>
              </a:rPr>
              <a:t>那一类人的特点是水平能力很高，但是干活不太用心。可以制定三个月的目标鼓励他去完成，用这个让他来证明自己的能力。</a:t>
            </a:r>
            <a:endParaRPr b="0" lang="en-US" sz="1200" spc="-1" strike="noStrike">
              <a:latin typeface="Arial"/>
            </a:endParaRPr>
          </a:p>
          <a:p>
            <a:pPr>
              <a:lnSpc>
                <a:spcPct val="100000"/>
              </a:lnSpc>
              <a:spcBef>
                <a:spcPts val="601"/>
              </a:spcBef>
              <a:spcAft>
                <a:spcPts val="989"/>
              </a:spcAft>
              <a:buNone/>
              <a:tabLst>
                <a:tab algn="l" pos="0"/>
              </a:tabLst>
            </a:pPr>
            <a:r>
              <a:rPr b="0" lang="zh-CN" sz="1200" spc="-1" strike="noStrike">
                <a:solidFill>
                  <a:srgbClr val="55575a"/>
                </a:solidFill>
                <a:latin typeface="Arial"/>
                <a:ea typeface="Songti SC"/>
              </a:rPr>
              <a:t>如果他完成了就提拔，这样他会变得非常有潜力；如果三个月后还是那么懒，那就</a:t>
            </a:r>
            <a:r>
              <a:rPr b="0" lang="en-US" sz="1200" spc="-1" strike="noStrike">
                <a:solidFill>
                  <a:srgbClr val="55575a"/>
                </a:solidFill>
                <a:latin typeface="Arial"/>
                <a:ea typeface="Songti SC"/>
              </a:rPr>
              <a:t>..............</a:t>
            </a:r>
            <a:endParaRPr b="0" lang="en-US" sz="1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4" name="" descr=""/>
          <p:cNvPicPr/>
          <p:nvPr/>
        </p:nvPicPr>
        <p:blipFill>
          <a:blip r:embed="rId1"/>
          <a:stretch/>
        </p:blipFill>
        <p:spPr>
          <a:xfrm>
            <a:off x="1530360" y="900000"/>
            <a:ext cx="6418800" cy="419400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5" name=""/>
          <p:cNvGraphicFramePr/>
          <p:nvPr/>
        </p:nvGraphicFramePr>
        <p:xfrm rot="10800000">
          <a:off x="-7915320" y="-2980800"/>
          <a:ext cx="8568000" cy="3913560"/>
        </p:xfrm>
        <a:graphic>
          <a:graphicData uri="http://schemas.openxmlformats.org/drawingml/2006/table">
            <a:tbl>
              <a:tblPr/>
              <a:tblGrid>
                <a:gridCol w="1090080"/>
                <a:gridCol w="2091600"/>
                <a:gridCol w="5386680"/>
              </a:tblGrid>
              <a:tr h="311400">
                <a:tc>
                  <a:txBody>
                    <a:bodyPr lIns="90000" rIns="90000" anchor="t">
                      <a:noAutofit/>
                    </a:bodyPr>
                    <a:p>
                      <a:pPr>
                        <a:lnSpc>
                          <a:spcPct val="100000"/>
                        </a:lnSpc>
                        <a:buNone/>
                      </a:pPr>
                      <a:r>
                        <a:rPr b="0" lang="zh-CN" sz="1300" spc="-1" strike="noStrike">
                          <a:latin typeface="宋体"/>
                        </a:rPr>
                        <a:t>评定项目</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300" spc="-1" strike="noStrike">
                          <a:latin typeface="宋体"/>
                        </a:rPr>
                        <a:t>降级标准</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300" spc="-1" strike="noStrike">
                          <a:latin typeface="宋体"/>
                        </a:rPr>
                        <a:t>升级标准</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750600">
                <a:tc>
                  <a:txBody>
                    <a:bodyPr lIns="90000" rIns="90000" anchor="t">
                      <a:noAutofit/>
                    </a:bodyPr>
                    <a:p>
                      <a:pPr>
                        <a:lnSpc>
                          <a:spcPct val="100000"/>
                        </a:lnSpc>
                        <a:buNone/>
                      </a:pPr>
                      <a:r>
                        <a:rPr b="0" lang="zh-CN" sz="1300" spc="-1" strike="noStrike">
                          <a:latin typeface="宋体"/>
                        </a:rPr>
                        <a:t>响应时间</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US" sz="1300" spc="-1" strike="noStrike">
                          <a:latin typeface="宋体"/>
                        </a:rPr>
                        <a:t>10</a:t>
                      </a:r>
                      <a:r>
                        <a:rPr b="0" lang="zh-CN" sz="1300" spc="-1" strike="noStrike">
                          <a:latin typeface="宋体"/>
                        </a:rPr>
                        <a:t>分钟内响应，</a:t>
                      </a:r>
                      <a:r>
                        <a:rPr b="0" lang="en-US" sz="1300" spc="-1" strike="noStrike">
                          <a:latin typeface="宋体"/>
                        </a:rPr>
                        <a:t>30</a:t>
                      </a:r>
                      <a:r>
                        <a:rPr b="0" lang="zh-CN" sz="1300" spc="-1" strike="noStrike">
                          <a:latin typeface="宋体"/>
                        </a:rPr>
                        <a:t>分钟内排除，及时通知各方人员，及时善后。</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300" spc="-1" strike="noStrike">
                          <a:latin typeface="宋体"/>
                        </a:rPr>
                        <a:t>相关人员一再督促，责任人没有及时响应处理。</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31000">
                <a:tc>
                  <a:txBody>
                    <a:bodyPr lIns="90000" rIns="90000" anchor="t">
                      <a:noAutofit/>
                    </a:bodyPr>
                    <a:p>
                      <a:pPr>
                        <a:lnSpc>
                          <a:spcPct val="100000"/>
                        </a:lnSpc>
                        <a:buNone/>
                      </a:pPr>
                      <a:r>
                        <a:rPr b="0" lang="zh-CN" sz="1300" spc="-1" strike="noStrike">
                          <a:latin typeface="宋体"/>
                        </a:rPr>
                        <a:t>准备度</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300" spc="-1" strike="noStrike">
                          <a:latin typeface="宋体"/>
                        </a:rPr>
                        <a:t>对故障发生已有充分的预防机制，有相关预案。</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300" spc="-1" strike="noStrike">
                          <a:latin typeface="宋体"/>
                        </a:rPr>
                        <a:t>对已发生的问题或者低级错误没有进行预防或规范</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970200">
                <a:tc>
                  <a:txBody>
                    <a:bodyPr lIns="90000" rIns="90000" anchor="t">
                      <a:noAutofit/>
                    </a:bodyPr>
                    <a:p>
                      <a:pPr>
                        <a:lnSpc>
                          <a:spcPct val="100000"/>
                        </a:lnSpc>
                        <a:buNone/>
                      </a:pPr>
                      <a:r>
                        <a:rPr b="0" lang="zh-CN" sz="1300" spc="-1" strike="noStrike">
                          <a:latin typeface="宋体"/>
                        </a:rPr>
                        <a:t>处理态度和能力</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300" spc="-1" strike="noStrike">
                          <a:latin typeface="宋体"/>
                        </a:rPr>
                        <a:t>积极配合相关人员处理故障工作，遇到技术问题积极寻求解决办法和资源支持</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300" spc="-1" strike="noStrike">
                          <a:latin typeface="宋体"/>
                        </a:rPr>
                        <a:t>对故障部重视，态度怠慢，敷衍；没有足够技能进行故障处理</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600120">
                <a:tc>
                  <a:txBody>
                    <a:bodyPr lIns="90000" rIns="90000" anchor="t">
                      <a:noAutofit/>
                    </a:bodyPr>
                    <a:p>
                      <a:pPr>
                        <a:lnSpc>
                          <a:spcPct val="100000"/>
                        </a:lnSpc>
                        <a:buNone/>
                      </a:pPr>
                      <a:r>
                        <a:rPr b="0" lang="zh-CN" sz="1300" spc="-1" strike="noStrike">
                          <a:latin typeface="宋体"/>
                        </a:rPr>
                        <a:t>处理结果</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300" spc="-1" strike="noStrike">
                          <a:latin typeface="宋体"/>
                        </a:rPr>
                        <a:t>系统在最短时间内恢复，故障影响降到最低。</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300" spc="-1" strike="noStrike">
                          <a:latin typeface="宋体"/>
                        </a:rPr>
                        <a:t>故障没有完全解决，由于处理不善不及时造成影响扩大。（范围，金额，投诉率，舆论等）</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750600">
                <a:tc>
                  <a:txBody>
                    <a:bodyPr lIns="90000" rIns="90000" anchor="t">
                      <a:noAutofit/>
                    </a:bodyPr>
                    <a:p>
                      <a:pPr>
                        <a:lnSpc>
                          <a:spcPct val="100000"/>
                        </a:lnSpc>
                        <a:buNone/>
                      </a:pPr>
                      <a:r>
                        <a:rPr b="0" lang="zh-CN" sz="1300" spc="-1" strike="noStrike">
                          <a:latin typeface="宋体"/>
                        </a:rPr>
                        <a:t>后续措施</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300" spc="-1" strike="noStrike">
                          <a:latin typeface="宋体"/>
                        </a:rPr>
                        <a:t>对故障发生原因进行总结，制定同类故障的预防规避措施。</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300" spc="-1" strike="noStrike">
                          <a:latin typeface="宋体"/>
                        </a:rPr>
                        <a:t>拒绝对故障原因进行排查总结。没有制定预防规避措施。</a:t>
                      </a:r>
                      <a:endParaRPr b="0" lang="en-US" sz="13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6" name=""/>
          <p:cNvGraphicFramePr/>
          <p:nvPr/>
        </p:nvGraphicFramePr>
        <p:xfrm>
          <a:off x="1091160" y="775080"/>
          <a:ext cx="7740720" cy="4043520"/>
        </p:xfrm>
        <a:graphic>
          <a:graphicData uri="http://schemas.openxmlformats.org/drawingml/2006/table">
            <a:tbl>
              <a:tblPr/>
              <a:tblGrid>
                <a:gridCol w="1383120"/>
                <a:gridCol w="869400"/>
                <a:gridCol w="5488560"/>
              </a:tblGrid>
              <a:tr h="496080">
                <a:tc>
                  <a:txBody>
                    <a:bodyPr lIns="90000" rIns="90000" anchor="t">
                      <a:noAutofit/>
                    </a:bodyPr>
                    <a:p>
                      <a:pPr>
                        <a:lnSpc>
                          <a:spcPct val="100000"/>
                        </a:lnSpc>
                        <a:buNone/>
                      </a:pPr>
                      <a:r>
                        <a:rPr b="0" lang="zh-CN" sz="1800" spc="-1" strike="noStrike">
                          <a:latin typeface="宋体"/>
                        </a:rPr>
                        <a:t>故障分类</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800" spc="-1" strike="noStrike">
                          <a:latin typeface="宋体"/>
                        </a:rPr>
                        <a:t>登记</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800" spc="-1" strike="noStrike">
                          <a:latin typeface="宋体"/>
                        </a:rPr>
                        <a:t>故障描述</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709560">
                <a:tc rowSpan="5">
                  <a:txBody>
                    <a:bodyPr lIns="90000" rIns="90000" anchor="t">
                      <a:noAutofit/>
                    </a:bodyPr>
                    <a:p>
                      <a:pPr algn="ctr">
                        <a:lnSpc>
                          <a:spcPct val="100000"/>
                        </a:lnSpc>
                        <a:spcBef>
                          <a:spcPts val="442"/>
                        </a:spcBef>
                        <a:spcAft>
                          <a:spcPts val="442"/>
                        </a:spcAft>
                        <a:buNone/>
                      </a:pPr>
                      <a:endParaRPr b="0" lang="en-US" sz="1800" spc="-1" strike="noStrike">
                        <a:latin typeface="Arial"/>
                      </a:endParaRPr>
                    </a:p>
                    <a:p>
                      <a:pPr algn="ctr">
                        <a:lnSpc>
                          <a:spcPct val="100000"/>
                        </a:lnSpc>
                        <a:spcBef>
                          <a:spcPts val="442"/>
                        </a:spcBef>
                        <a:spcAft>
                          <a:spcPts val="442"/>
                        </a:spcAft>
                        <a:buNone/>
                      </a:pPr>
                      <a:endParaRPr b="0" lang="en-US" sz="1800" spc="-1" strike="noStrike">
                        <a:latin typeface="Arial"/>
                      </a:endParaRPr>
                    </a:p>
                    <a:p>
                      <a:pPr algn="ctr">
                        <a:lnSpc>
                          <a:spcPct val="100000"/>
                        </a:lnSpc>
                        <a:spcBef>
                          <a:spcPts val="442"/>
                        </a:spcBef>
                        <a:spcAft>
                          <a:spcPts val="442"/>
                        </a:spcAft>
                        <a:buNone/>
                      </a:pPr>
                      <a:r>
                        <a:rPr b="0" lang="zh-CN" sz="1800" spc="-1" strike="noStrike">
                          <a:latin typeface="宋体"/>
                        </a:rPr>
                        <a:t>业务可用性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一级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业务中断</a:t>
                      </a:r>
                      <a:r>
                        <a:rPr b="0" lang="en-US" sz="1200" spc="-1" strike="noStrike">
                          <a:latin typeface="宋体"/>
                        </a:rPr>
                        <a:t>8</a:t>
                      </a:r>
                      <a:r>
                        <a:rPr b="0" lang="zh-CN" sz="1800" spc="-1" strike="noStrike">
                          <a:latin typeface="宋体"/>
                        </a:rPr>
                        <a:t>小时以上</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70956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二级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业务中断</a:t>
                      </a:r>
                      <a:r>
                        <a:rPr b="0" lang="en-US" sz="1200" spc="-1" strike="noStrike">
                          <a:latin typeface="宋体"/>
                        </a:rPr>
                        <a:t>2-8</a:t>
                      </a:r>
                      <a:r>
                        <a:rPr b="0" lang="zh-CN" sz="1800" spc="-1" strike="noStrike">
                          <a:latin typeface="宋体"/>
                        </a:rPr>
                        <a:t>小时</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70956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三级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业务中断</a:t>
                      </a:r>
                      <a:r>
                        <a:rPr b="0" lang="en-US" sz="1200" spc="-1" strike="noStrike">
                          <a:latin typeface="宋体"/>
                        </a:rPr>
                        <a:t>1-2</a:t>
                      </a:r>
                      <a:r>
                        <a:rPr b="0" lang="zh-CN" sz="1800" spc="-1" strike="noStrike">
                          <a:latin typeface="宋体"/>
                        </a:rPr>
                        <a:t>小时，核心业务无法使用。</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70956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四级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业务中断</a:t>
                      </a:r>
                      <a:r>
                        <a:rPr b="0" lang="en-US" sz="1200" spc="-1" strike="noStrike">
                          <a:latin typeface="宋体"/>
                        </a:rPr>
                        <a:t>1</a:t>
                      </a:r>
                      <a:r>
                        <a:rPr b="0" lang="zh-CN" sz="1800" spc="-1" strike="noStrike">
                          <a:latin typeface="宋体"/>
                        </a:rPr>
                        <a:t>小时内，核心业务不受影响。</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70956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五级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业务中断</a:t>
                      </a:r>
                      <a:r>
                        <a:rPr b="0" lang="en-US" sz="1200" spc="-1" strike="noStrike">
                          <a:latin typeface="宋体"/>
                        </a:rPr>
                        <a:t>30</a:t>
                      </a:r>
                      <a:r>
                        <a:rPr b="0" lang="zh-CN" sz="1800" spc="-1" strike="noStrike">
                          <a:latin typeface="宋体"/>
                        </a:rPr>
                        <a:t>分钟内，次要业务无法使用。</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矩形 5"/>
          <p:cNvSpPr/>
          <p:nvPr/>
        </p:nvSpPr>
        <p:spPr>
          <a:xfrm>
            <a:off x="6593400" y="1503000"/>
            <a:ext cx="3020040" cy="356040"/>
          </a:xfrm>
          <a:prstGeom prst="rect">
            <a:avLst/>
          </a:prstGeom>
          <a:noFill/>
          <a:ln w="0">
            <a:noFill/>
          </a:ln>
        </p:spPr>
        <p:style>
          <a:lnRef idx="0"/>
          <a:fillRef idx="0"/>
          <a:effectRef idx="0"/>
          <a:fontRef idx="minor"/>
        </p:style>
      </p:sp>
      <p:sp>
        <p:nvSpPr>
          <p:cNvPr id="99" name="文本框 6"/>
          <p:cNvSpPr/>
          <p:nvPr/>
        </p:nvSpPr>
        <p:spPr>
          <a:xfrm>
            <a:off x="596160" y="3349080"/>
            <a:ext cx="8845560" cy="1724760"/>
          </a:xfrm>
          <a:prstGeom prst="rect">
            <a:avLst/>
          </a:prstGeom>
          <a:noFill/>
          <a:ln w="0">
            <a:noFill/>
          </a:ln>
        </p:spPr>
        <p:style>
          <a:lnRef idx="0"/>
          <a:fillRef idx="0"/>
          <a:effectRef idx="0"/>
          <a:fontRef idx="minor"/>
        </p:style>
      </p:sp>
      <p:pic>
        <p:nvPicPr>
          <p:cNvPr id="100" name="" descr=""/>
          <p:cNvPicPr/>
          <p:nvPr/>
        </p:nvPicPr>
        <p:blipFill>
          <a:blip r:embed="rId1"/>
          <a:stretch/>
        </p:blipFill>
        <p:spPr>
          <a:xfrm>
            <a:off x="2020680" y="513360"/>
            <a:ext cx="5936400" cy="2698920"/>
          </a:xfrm>
          <a:prstGeom prst="rect">
            <a:avLst/>
          </a:prstGeom>
          <a:ln w="0">
            <a:noFill/>
          </a:ln>
        </p:spPr>
      </p:pic>
      <p:sp>
        <p:nvSpPr>
          <p:cNvPr id="101" name=""/>
          <p:cNvSpPr/>
          <p:nvPr/>
        </p:nvSpPr>
        <p:spPr>
          <a:xfrm>
            <a:off x="3960000" y="3780000"/>
            <a:ext cx="2518920" cy="393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zh-CN" sz="2600" spc="-1" strike="noStrike">
                <a:solidFill>
                  <a:srgbClr val="000000"/>
                </a:solidFill>
                <a:latin typeface="行楷-简"/>
                <a:ea typeface="DejaVu Sans"/>
              </a:rPr>
              <a:t>区块链是什么</a:t>
            </a:r>
            <a:endParaRPr b="0" lang="en-US" sz="2600" spc="-1" strike="noStrike">
              <a:latin typeface="Arial"/>
            </a:endParaRPr>
          </a:p>
        </p:txBody>
      </p:sp>
      <p:sp>
        <p:nvSpPr>
          <p:cNvPr id="102" name=""/>
          <p:cNvSpPr/>
          <p:nvPr/>
        </p:nvSpPr>
        <p:spPr>
          <a:xfrm>
            <a:off x="5760000" y="4680000"/>
            <a:ext cx="898920" cy="393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zh-CN" sz="2400" spc="-1" strike="noStrike">
                <a:solidFill>
                  <a:srgbClr val="000000"/>
                </a:solidFill>
                <a:latin typeface="行楷-简"/>
                <a:ea typeface="DejaVu Sans"/>
              </a:rPr>
              <a:t>共识</a:t>
            </a:r>
            <a:endParaRPr b="0" lang="en-US" sz="2400" spc="-1" strike="noStrike">
              <a:latin typeface="Arial"/>
            </a:endParaRPr>
          </a:p>
        </p:txBody>
      </p:sp>
      <p:sp>
        <p:nvSpPr>
          <p:cNvPr id="103" name=""/>
          <p:cNvSpPr/>
          <p:nvPr/>
        </p:nvSpPr>
        <p:spPr>
          <a:xfrm>
            <a:off x="4387680" y="4680000"/>
            <a:ext cx="831240" cy="393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zh-CN" sz="2400" spc="-1" strike="noStrike">
                <a:solidFill>
                  <a:srgbClr val="000000"/>
                </a:solidFill>
                <a:latin typeface="行楷-简"/>
                <a:ea typeface="DejaVu Sans"/>
              </a:rPr>
              <a:t>金融</a:t>
            </a:r>
            <a:endParaRPr b="0" lang="en-US" sz="2400" spc="-1" strike="noStrike">
              <a:latin typeface="Arial"/>
            </a:endParaRPr>
          </a:p>
        </p:txBody>
      </p:sp>
      <p:sp>
        <p:nvSpPr>
          <p:cNvPr id="104" name=""/>
          <p:cNvSpPr/>
          <p:nvPr/>
        </p:nvSpPr>
        <p:spPr>
          <a:xfrm>
            <a:off x="3127680" y="4680000"/>
            <a:ext cx="1191240" cy="393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zh-CN" sz="2400" spc="-1" strike="noStrike">
                <a:solidFill>
                  <a:srgbClr val="000000"/>
                </a:solidFill>
                <a:latin typeface="行楷-简"/>
                <a:ea typeface="DejaVu Sans"/>
              </a:rPr>
              <a:t>密码</a:t>
            </a:r>
            <a:endParaRPr b="0" lang="en-US" sz="24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10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10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102">
                                            <p:txEl>
                                              <p:pRg st="0" end="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7" name=""/>
          <p:cNvGraphicFramePr/>
          <p:nvPr/>
        </p:nvGraphicFramePr>
        <p:xfrm>
          <a:off x="1387080" y="390600"/>
          <a:ext cx="7740720" cy="4577400"/>
        </p:xfrm>
        <a:graphic>
          <a:graphicData uri="http://schemas.openxmlformats.org/drawingml/2006/table">
            <a:tbl>
              <a:tblPr/>
              <a:tblGrid>
                <a:gridCol w="1383120"/>
                <a:gridCol w="869400"/>
                <a:gridCol w="5488560"/>
              </a:tblGrid>
              <a:tr h="709560">
                <a:tc>
                  <a:txBody>
                    <a:bodyPr lIns="90000" rIns="90000" anchor="t">
                      <a:noAutofit/>
                    </a:bodyPr>
                    <a:p>
                      <a:pPr>
                        <a:lnSpc>
                          <a:spcPct val="100000"/>
                        </a:lnSpc>
                        <a:buNone/>
                      </a:pPr>
                      <a:r>
                        <a:rPr b="0" lang="zh-CN" sz="1800" spc="-1" strike="noStrike">
                          <a:latin typeface="宋体"/>
                        </a:rPr>
                        <a:t>故障分类</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800" spc="-1" strike="noStrike">
                          <a:latin typeface="宋体"/>
                        </a:rPr>
                        <a:t>登记</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0" lang="zh-CN" sz="1800" spc="-1" strike="noStrike">
                          <a:latin typeface="宋体"/>
                        </a:rPr>
                        <a:t>故障描述</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1163520">
                <a:tc rowSpan="5">
                  <a:txBody>
                    <a:bodyPr lIns="90000" rIns="90000" anchor="t">
                      <a:noAutofit/>
                    </a:bodyPr>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gn="ctr">
                        <a:lnSpc>
                          <a:spcPct val="100000"/>
                        </a:lnSpc>
                        <a:spcBef>
                          <a:spcPts val="442"/>
                        </a:spcBef>
                        <a:spcAft>
                          <a:spcPts val="442"/>
                        </a:spcAft>
                        <a:buNone/>
                      </a:pPr>
                      <a:r>
                        <a:rPr b="0" lang="zh-CN" sz="1800" spc="-1" strike="noStrike">
                          <a:latin typeface="宋体"/>
                        </a:rPr>
                        <a:t>业务安全</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一级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核心业务遭到入侵，涉及核心数据，数据库被脱裤，系统文件造篡改加密，已经引起扩散。对公司品牌利益造成影响，内容危害性极大。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76104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二级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核心业务遭到入侵，未涉及重要数据，没有造成直接经济损失，扩散性极小，重要数据没有受到安全威胁。</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101808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三级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系统遭到入侵，核心业务存在高位漏洞或系统漏洞，发现高危问题但还没有影响到任何业务。</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70956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四级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zh-CN" sz="1800" spc="-1" strike="noStrike">
                          <a:latin typeface="宋体"/>
                        </a:rPr>
                        <a:t>非核心业务发现重大漏洞，内部发现还没有造成任何损失。</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16000">
                <a:tc vMerge="1">
                  <a:tcPr anchor="t" marL="90000" marR="90000">
                    <a:solidFill>
                      <a:srgbClr val="729fcf"/>
                    </a:solidFill>
                  </a:tcPr>
                </a:tc>
                <a:tc>
                  <a:txBody>
                    <a:bodyPr lIns="90000" rIns="90000" anchor="t">
                      <a:noAutofit/>
                    </a:bodyPr>
                    <a:p>
                      <a:pPr>
                        <a:lnSpc>
                          <a:spcPct val="100000"/>
                        </a:lnSpc>
                        <a:buNone/>
                      </a:pPr>
                      <a:r>
                        <a:rPr b="0" lang="zh-CN" sz="1800" spc="-1" strike="noStrike">
                          <a:latin typeface="宋体"/>
                        </a:rPr>
                        <a:t>五级</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zh-CN" sz="1800" spc="-1" strike="noStrike">
                          <a:latin typeface="宋体"/>
                        </a:rPr>
                        <a:t>发现安全隐患，发现安全漏洞，但无重大后果。</a:t>
                      </a:r>
                      <a:endParaRPr b="0" lang="en-US"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文本框 3"/>
          <p:cNvSpPr/>
          <p:nvPr/>
        </p:nvSpPr>
        <p:spPr>
          <a:xfrm>
            <a:off x="3781080" y="3835800"/>
            <a:ext cx="2008440" cy="802800"/>
          </a:xfrm>
          <a:prstGeom prst="rect">
            <a:avLst/>
          </a:prstGeom>
          <a:noFill/>
          <a:ln w="0">
            <a:noFill/>
          </a:ln>
        </p:spPr>
        <p:style>
          <a:lnRef idx="0"/>
          <a:fillRef idx="0"/>
          <a:effectRef idx="0"/>
          <a:fontRef idx="minor"/>
        </p:style>
        <p:txBody>
          <a:bodyPr wrap="none" lIns="90000" rIns="90000" tIns="45000" bIns="45000" anchor="t">
            <a:spAutoFit/>
          </a:bodyPr>
          <a:p>
            <a:pPr>
              <a:lnSpc>
                <a:spcPct val="130000"/>
              </a:lnSpc>
              <a:buNone/>
            </a:pPr>
            <a:r>
              <a:rPr b="0" lang="zh-CN" sz="3600" spc="-1" strike="noStrike">
                <a:solidFill>
                  <a:srgbClr val="55575a"/>
                </a:solidFill>
                <a:latin typeface="Arial"/>
                <a:ea typeface="微软雅黑"/>
              </a:rPr>
              <a:t>探讨时间</a:t>
            </a:r>
            <a:endParaRPr b="0" lang="en-US" sz="3600" spc="-1" strike="noStrike">
              <a:latin typeface="Arial"/>
            </a:endParaRPr>
          </a:p>
        </p:txBody>
      </p:sp>
      <p:sp>
        <p:nvSpPr>
          <p:cNvPr id="169" name=""/>
          <p:cNvSpPr/>
          <p:nvPr/>
        </p:nvSpPr>
        <p:spPr>
          <a:xfrm>
            <a:off x="720000" y="2124000"/>
            <a:ext cx="8763120" cy="1653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400" spc="-1" strike="noStrike">
                <a:solidFill>
                  <a:srgbClr val="000000"/>
                </a:solidFill>
                <a:latin typeface="Arial"/>
                <a:ea typeface="DejaVu Sans"/>
              </a:rPr>
              <a:t>OKR</a:t>
            </a:r>
            <a:endParaRPr b="0" lang="en-US" sz="2400" spc="-1" strike="noStrike">
              <a:latin typeface="Arial"/>
            </a:endParaRPr>
          </a:p>
          <a:p>
            <a:pPr>
              <a:lnSpc>
                <a:spcPct val="100000"/>
              </a:lnSpc>
              <a:buNone/>
            </a:pPr>
            <a:r>
              <a:rPr b="0" lang="en-US" sz="2400" spc="-1" strike="noStrike">
                <a:solidFill>
                  <a:srgbClr val="000000"/>
                </a:solidFill>
                <a:latin typeface="Arial"/>
                <a:ea typeface="DejaVu Sans"/>
              </a:rPr>
              <a:t>O </a:t>
            </a:r>
            <a:r>
              <a:rPr b="0" lang="zh-CN" sz="2400" spc="-1" strike="noStrike">
                <a:solidFill>
                  <a:srgbClr val="000000"/>
                </a:solidFill>
                <a:latin typeface="Arial"/>
                <a:ea typeface="DejaVu Sans"/>
              </a:rPr>
              <a:t>顶级愿景、</a:t>
            </a:r>
            <a:endParaRPr b="0" lang="en-US" sz="2400" spc="-1" strike="noStrike">
              <a:latin typeface="Arial"/>
            </a:endParaRPr>
          </a:p>
          <a:p>
            <a:pPr>
              <a:lnSpc>
                <a:spcPct val="100000"/>
              </a:lnSpc>
              <a:buNone/>
            </a:pPr>
            <a:r>
              <a:rPr b="0" lang="en-US" sz="2400" spc="-1" strike="noStrike">
                <a:solidFill>
                  <a:srgbClr val="000000"/>
                </a:solidFill>
                <a:latin typeface="Arial"/>
                <a:ea typeface="DejaVu Sans"/>
              </a:rPr>
              <a:t>K </a:t>
            </a:r>
            <a:r>
              <a:rPr b="0" lang="zh-CN" sz="2400" spc="-1" strike="noStrike">
                <a:solidFill>
                  <a:srgbClr val="000000"/>
                </a:solidFill>
                <a:latin typeface="Arial"/>
                <a:ea typeface="DejaVu Sans"/>
              </a:rPr>
              <a:t>被继承并由团队生成，而不仅仅是个人目标的一部分</a:t>
            </a:r>
            <a:endParaRPr b="0" lang="en-US" sz="2400" spc="-1" strike="noStrike">
              <a:latin typeface="Arial"/>
            </a:endParaRPr>
          </a:p>
          <a:p>
            <a:pPr>
              <a:lnSpc>
                <a:spcPct val="100000"/>
              </a:lnSpc>
              <a:buNone/>
            </a:pPr>
            <a:r>
              <a:rPr b="0" lang="en-US" sz="2400" spc="-1" strike="noStrike">
                <a:solidFill>
                  <a:srgbClr val="000000"/>
                </a:solidFill>
                <a:latin typeface="Arial"/>
                <a:ea typeface="DejaVu Sans"/>
              </a:rPr>
              <a:t>R </a:t>
            </a:r>
            <a:r>
              <a:rPr b="0" lang="zh-CN" sz="2400" spc="-1" strike="noStrike">
                <a:solidFill>
                  <a:srgbClr val="000000"/>
                </a:solidFill>
                <a:latin typeface="Arial"/>
                <a:ea typeface="DejaVu Sans"/>
              </a:rPr>
              <a:t>个人层面（个人发展和个人贡献）</a:t>
            </a:r>
            <a:endParaRPr b="0" lang="en-US" sz="2400" spc="-1" strike="noStrike">
              <a:latin typeface="Arial"/>
            </a:endParaRPr>
          </a:p>
        </p:txBody>
      </p:sp>
      <p:sp>
        <p:nvSpPr>
          <p:cNvPr id="170" name=""/>
          <p:cNvSpPr/>
          <p:nvPr/>
        </p:nvSpPr>
        <p:spPr>
          <a:xfrm>
            <a:off x="2520000" y="1279440"/>
            <a:ext cx="4621320" cy="10580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zh-CN" sz="4200" spc="-1" strike="noStrike">
                <a:solidFill>
                  <a:srgbClr val="000000"/>
                </a:solidFill>
                <a:latin typeface="Arial"/>
                <a:ea typeface="DejaVu Sans"/>
              </a:rPr>
              <a:t>目标  实施  结果</a:t>
            </a:r>
            <a:endParaRPr b="0" lang="en-US" sz="4200" spc="-1" strike="noStrike">
              <a:latin typeface="Arial"/>
            </a:endParaRPr>
          </a:p>
          <a:p>
            <a:pPr>
              <a:lnSpc>
                <a:spcPct val="100000"/>
              </a:lnSpc>
              <a:buNone/>
            </a:pPr>
            <a:endParaRPr b="0" lang="en-US" sz="42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1" name="图片 7" descr=""/>
          <p:cNvPicPr/>
          <p:nvPr/>
        </p:nvPicPr>
        <p:blipFill>
          <a:blip r:embed="rId1"/>
          <a:stretch/>
        </p:blipFill>
        <p:spPr>
          <a:xfrm>
            <a:off x="2487960" y="506160"/>
            <a:ext cx="4592160" cy="417276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图片 1" descr=""/>
          <p:cNvPicPr/>
          <p:nvPr/>
        </p:nvPicPr>
        <p:blipFill>
          <a:blip r:embed="rId1"/>
          <a:stretch/>
        </p:blipFill>
        <p:spPr>
          <a:xfrm>
            <a:off x="0" y="0"/>
            <a:ext cx="5490720" cy="5666760"/>
          </a:xfrm>
          <a:prstGeom prst="rect">
            <a:avLst/>
          </a:prstGeom>
          <a:ln w="0">
            <a:noFill/>
          </a:ln>
        </p:spPr>
      </p:pic>
      <p:sp>
        <p:nvSpPr>
          <p:cNvPr id="106" name="文本框 2"/>
          <p:cNvSpPr/>
          <p:nvPr/>
        </p:nvSpPr>
        <p:spPr>
          <a:xfrm>
            <a:off x="5697000" y="1521000"/>
            <a:ext cx="4023000" cy="63828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spcBef>
                <a:spcPts val="1199"/>
              </a:spcBef>
              <a:spcAft>
                <a:spcPts val="989"/>
              </a:spcAft>
              <a:buNone/>
            </a:pPr>
            <a:r>
              <a:rPr b="0" lang="zh-CN" sz="3600" spc="-1" strike="noStrike">
                <a:solidFill>
                  <a:srgbClr val="55575a"/>
                </a:solidFill>
                <a:latin typeface="Arial"/>
                <a:ea typeface="Songti SC"/>
              </a:rPr>
              <a:t>我眼中的</a:t>
            </a:r>
            <a:r>
              <a:rPr b="0" lang="en-US" sz="3600" spc="-1" strike="noStrike">
                <a:solidFill>
                  <a:srgbClr val="55575a"/>
                </a:solidFill>
                <a:latin typeface="Arial"/>
                <a:ea typeface="Songti SC"/>
              </a:rPr>
              <a:t>DEVOPS</a:t>
            </a:r>
            <a:endParaRPr b="0" lang="en-US" sz="3600" spc="-1" strike="noStrike">
              <a:latin typeface="Arial"/>
            </a:endParaRPr>
          </a:p>
        </p:txBody>
      </p:sp>
      <p:sp>
        <p:nvSpPr>
          <p:cNvPr id="107" name="文本框 4"/>
          <p:cNvSpPr/>
          <p:nvPr/>
        </p:nvSpPr>
        <p:spPr>
          <a:xfrm>
            <a:off x="6120000" y="3027600"/>
            <a:ext cx="35305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spcBef>
                <a:spcPts val="1199"/>
              </a:spcBef>
              <a:spcAft>
                <a:spcPts val="989"/>
              </a:spcAft>
              <a:buNone/>
            </a:pPr>
            <a:r>
              <a:rPr b="0" lang="zh-CN" sz="1800" spc="-1" strike="noStrike">
                <a:solidFill>
                  <a:srgbClr val="55575a"/>
                </a:solidFill>
                <a:latin typeface="Arial"/>
                <a:ea typeface="Songti SC"/>
              </a:rPr>
              <a:t>我是来抛砖引玉的和大家探讨</a:t>
            </a:r>
            <a:endParaRPr b="0" lang="en-US" sz="1800" spc="-1" strike="noStrike">
              <a:latin typeface="Arial"/>
            </a:endParaRPr>
          </a:p>
        </p:txBody>
      </p:sp>
      <p:sp>
        <p:nvSpPr>
          <p:cNvPr id="108" name="文本框 7"/>
          <p:cNvSpPr/>
          <p:nvPr/>
        </p:nvSpPr>
        <p:spPr>
          <a:xfrm>
            <a:off x="6120000" y="2520000"/>
            <a:ext cx="353052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spcBef>
                <a:spcPts val="1199"/>
              </a:spcBef>
              <a:spcAft>
                <a:spcPts val="989"/>
              </a:spcAft>
              <a:buNone/>
            </a:pPr>
            <a:r>
              <a:rPr b="0" lang="zh-CN" sz="1800" spc="-1" strike="noStrike">
                <a:solidFill>
                  <a:srgbClr val="55575a"/>
                </a:solidFill>
                <a:latin typeface="Arial"/>
                <a:ea typeface="Songti SC"/>
              </a:rPr>
              <a:t>这是一罐八宝粥</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9" name="图片 2" descr=""/>
          <p:cNvPicPr/>
          <p:nvPr/>
        </p:nvPicPr>
        <p:blipFill>
          <a:blip r:embed="rId1"/>
          <a:stretch/>
        </p:blipFill>
        <p:spPr>
          <a:xfrm>
            <a:off x="910800" y="201960"/>
            <a:ext cx="8298360" cy="500940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0" name="图片 1" descr=""/>
          <p:cNvPicPr/>
          <p:nvPr/>
        </p:nvPicPr>
        <p:blipFill>
          <a:blip r:embed="rId1"/>
          <a:stretch/>
        </p:blipFill>
        <p:spPr>
          <a:xfrm>
            <a:off x="54000" y="23760"/>
            <a:ext cx="5612760" cy="5610960"/>
          </a:xfrm>
          <a:prstGeom prst="rect">
            <a:avLst/>
          </a:prstGeom>
          <a:ln w="0">
            <a:noFill/>
          </a:ln>
        </p:spPr>
      </p:pic>
      <p:sp>
        <p:nvSpPr>
          <p:cNvPr id="111" name="文本框 2"/>
          <p:cNvSpPr/>
          <p:nvPr/>
        </p:nvSpPr>
        <p:spPr>
          <a:xfrm>
            <a:off x="5673600" y="3311640"/>
            <a:ext cx="4406040" cy="75168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Aft>
                <a:spcPts val="601"/>
              </a:spcAft>
              <a:buNone/>
            </a:pPr>
            <a:r>
              <a:rPr b="0" lang="zh-CN" sz="1300" spc="-1" strike="noStrike">
                <a:solidFill>
                  <a:srgbClr val="55575a"/>
                </a:solidFill>
                <a:latin typeface="Arial"/>
                <a:ea typeface="Songti SC"/>
              </a:rPr>
              <a:t>但很快，贪婪的人们</a:t>
            </a:r>
            <a:r>
              <a:rPr b="0" lang="en-US" sz="1300" spc="-1" strike="noStrike">
                <a:solidFill>
                  <a:srgbClr val="55575a"/>
                </a:solidFill>
                <a:latin typeface="Arial"/>
                <a:ea typeface="Songti SC"/>
              </a:rPr>
              <a:t>(</a:t>
            </a:r>
            <a:r>
              <a:rPr b="0" lang="zh-CN" sz="1300" spc="-1" strike="noStrike">
                <a:solidFill>
                  <a:srgbClr val="55575a"/>
                </a:solidFill>
                <a:latin typeface="Arial"/>
                <a:ea typeface="Songti SC"/>
              </a:rPr>
              <a:t>客户</a:t>
            </a:r>
            <a:r>
              <a:rPr b="0" lang="en-US" sz="1300" spc="-1" strike="noStrike">
                <a:solidFill>
                  <a:srgbClr val="55575a"/>
                </a:solidFill>
                <a:latin typeface="Arial"/>
                <a:ea typeface="Songti SC"/>
              </a:rPr>
              <a:t>)</a:t>
            </a:r>
            <a:r>
              <a:rPr b="0" lang="zh-CN" sz="1300" spc="-1" strike="noStrike">
                <a:solidFill>
                  <a:srgbClr val="55575a"/>
                </a:solidFill>
                <a:latin typeface="Arial"/>
                <a:ea typeface="Songti SC"/>
              </a:rPr>
              <a:t>又开始提出更多的诉求。</a:t>
            </a:r>
            <a:endParaRPr b="0" lang="en-US" sz="1300" spc="-1" strike="noStrike">
              <a:latin typeface="Arial"/>
            </a:endParaRPr>
          </a:p>
          <a:p>
            <a:pPr>
              <a:lnSpc>
                <a:spcPct val="100000"/>
              </a:lnSpc>
              <a:spcAft>
                <a:spcPts val="601"/>
              </a:spcAft>
              <a:buNone/>
            </a:pPr>
            <a:r>
              <a:rPr b="0" lang="zh-CN" sz="1300" spc="-1" strike="noStrike">
                <a:solidFill>
                  <a:srgbClr val="55575a"/>
                </a:solidFill>
                <a:latin typeface="Arial"/>
                <a:ea typeface="Songti SC"/>
              </a:rPr>
              <a:t>他们希望能够更多地参加到整个软件的开发流程中来，</a:t>
            </a:r>
            <a:endParaRPr b="0" lang="en-US" sz="1300" spc="-1" strike="noStrike">
              <a:latin typeface="Arial"/>
            </a:endParaRPr>
          </a:p>
          <a:p>
            <a:pPr>
              <a:lnSpc>
                <a:spcPct val="100000"/>
              </a:lnSpc>
              <a:spcAft>
                <a:spcPts val="601"/>
              </a:spcAft>
              <a:buNone/>
            </a:pPr>
            <a:r>
              <a:rPr b="0" lang="zh-CN" sz="1300" spc="-1" strike="noStrike">
                <a:solidFill>
                  <a:srgbClr val="55575a"/>
                </a:solidFill>
                <a:latin typeface="Arial"/>
                <a:ea typeface="Songti SC"/>
              </a:rPr>
              <a:t>不时的提出他们的建议，甚至在很晚的时候还提出改需求</a:t>
            </a:r>
            <a:endParaRPr b="0" lang="en-US" sz="1300" spc="-1" strike="noStrike">
              <a:latin typeface="Arial"/>
            </a:endParaRPr>
          </a:p>
          <a:p>
            <a:pPr>
              <a:lnSpc>
                <a:spcPct val="100000"/>
              </a:lnSpc>
              <a:spcAft>
                <a:spcPts val="601"/>
              </a:spcAft>
              <a:buNone/>
            </a:pPr>
            <a:r>
              <a:rPr b="0" lang="zh-CN" sz="1300" spc="-1" strike="noStrike">
                <a:solidFill>
                  <a:srgbClr val="55575a"/>
                </a:solidFill>
                <a:latin typeface="Arial"/>
                <a:ea typeface="Songti SC"/>
              </a:rPr>
              <a:t>这种丧心病狂的事情来。</a:t>
            </a:r>
            <a:endParaRPr b="0" lang="en-US" sz="1300" spc="-1" strike="noStrike">
              <a:latin typeface="Arial"/>
            </a:endParaRPr>
          </a:p>
        </p:txBody>
      </p:sp>
      <p:sp>
        <p:nvSpPr>
          <p:cNvPr id="112" name="文本框 4"/>
          <p:cNvSpPr/>
          <p:nvPr/>
        </p:nvSpPr>
        <p:spPr>
          <a:xfrm>
            <a:off x="5874840" y="1780560"/>
            <a:ext cx="4016520" cy="63828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zh-CN" sz="1800" spc="-1" strike="noStrike">
                <a:solidFill>
                  <a:srgbClr val="55575a"/>
                </a:solidFill>
                <a:latin typeface="Arial"/>
                <a:ea typeface="Songti SC"/>
              </a:rPr>
              <a:t>理想状态</a:t>
            </a:r>
            <a:endParaRPr b="0" lang="en-US" sz="1800" spc="-1" strike="noStrike">
              <a:latin typeface="Arial"/>
            </a:endParaRPr>
          </a:p>
          <a:p>
            <a:pPr>
              <a:lnSpc>
                <a:spcPct val="100000"/>
              </a:lnSpc>
              <a:buNone/>
            </a:pPr>
            <a:r>
              <a:rPr b="0" lang="en-US" sz="1800" spc="-1" strike="noStrike">
                <a:solidFill>
                  <a:srgbClr val="55575a"/>
                </a:solidFill>
                <a:latin typeface="Arial"/>
                <a:ea typeface="Songti SC"/>
              </a:rPr>
              <a:t>      </a:t>
            </a:r>
            <a:r>
              <a:rPr b="0" lang="zh-CN" sz="1800" spc="-1" strike="noStrike">
                <a:solidFill>
                  <a:srgbClr val="55575a"/>
                </a:solidFill>
                <a:latin typeface="Arial"/>
                <a:ea typeface="Songti SC"/>
              </a:rPr>
              <a:t>分析 设计 编码 测试 部署 </a:t>
            </a:r>
            <a:r>
              <a:rPr b="0" lang="en-US" sz="1800" spc="-1" strike="noStrike">
                <a:solidFill>
                  <a:srgbClr val="55575a"/>
                </a:solidFill>
                <a:latin typeface="Arial"/>
                <a:ea typeface="Songti SC"/>
              </a:rPr>
              <a:t>fix/</a:t>
            </a:r>
            <a:r>
              <a:rPr b="0" lang="zh-CN" sz="1800" spc="-1" strike="noStrike">
                <a:solidFill>
                  <a:srgbClr val="55575a"/>
                </a:solidFill>
                <a:latin typeface="Arial"/>
                <a:ea typeface="Songti SC"/>
              </a:rPr>
              <a:t>维护</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文本框 1"/>
          <p:cNvSpPr/>
          <p:nvPr/>
        </p:nvSpPr>
        <p:spPr>
          <a:xfrm>
            <a:off x="437400" y="612000"/>
            <a:ext cx="9256680" cy="5046120"/>
          </a:xfrm>
          <a:prstGeom prst="rect">
            <a:avLst/>
          </a:prstGeom>
          <a:noFill/>
          <a:ln w="0">
            <a:noFill/>
          </a:ln>
        </p:spPr>
        <p:style>
          <a:lnRef idx="0"/>
          <a:fillRef idx="0"/>
          <a:effectRef idx="0"/>
          <a:fontRef idx="minor"/>
        </p:style>
        <p:txBody>
          <a:bodyPr wrap="none" lIns="90000" rIns="90000" tIns="45000" bIns="45000" anchor="ctr">
            <a:noAutofit/>
          </a:bodyPr>
          <a:p>
            <a:pPr>
              <a:lnSpc>
                <a:spcPct val="100000"/>
              </a:lnSpc>
              <a:spcAft>
                <a:spcPts val="601"/>
              </a:spcAft>
              <a:buNone/>
            </a:pPr>
            <a:r>
              <a:rPr b="0" lang="en-US" sz="1600" spc="-1" strike="noStrike">
                <a:solidFill>
                  <a:srgbClr val="55575a"/>
                </a:solidFill>
                <a:latin typeface="幼圆"/>
                <a:ea typeface="幼圆"/>
              </a:rPr>
              <a:t>1</a:t>
            </a:r>
            <a:r>
              <a:rPr b="0" lang="zh-CN" sz="1600" spc="-1" strike="noStrike">
                <a:solidFill>
                  <a:srgbClr val="55575a"/>
                </a:solidFill>
                <a:latin typeface="幼圆"/>
                <a:ea typeface="幼圆"/>
              </a:rPr>
              <a:t>、我们的首要任务是通过尽早地、持续地交付可评价的软件来使客户满意。</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2</a:t>
            </a:r>
            <a:r>
              <a:rPr b="0" lang="zh-CN" sz="1600" spc="-1" strike="noStrike">
                <a:solidFill>
                  <a:srgbClr val="55575a"/>
                </a:solidFill>
                <a:latin typeface="幼圆"/>
                <a:ea typeface="幼圆"/>
              </a:rPr>
              <a:t>、乐于接受需求变更，即使是在开发后期也应如此。敏捷过程能够驾驭变化，从而为客户赢得竞争优势。</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3</a:t>
            </a:r>
            <a:r>
              <a:rPr b="0" lang="zh-CN" sz="1600" spc="-1" strike="noStrike">
                <a:solidFill>
                  <a:srgbClr val="55575a"/>
                </a:solidFill>
                <a:latin typeface="幼圆"/>
                <a:ea typeface="幼圆"/>
              </a:rPr>
              <a:t>、频繁交付可使用的软件，交付间隔越短越好，可以从几个星期到几个月。</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4</a:t>
            </a:r>
            <a:r>
              <a:rPr b="0" lang="zh-CN" sz="1600" spc="-1" strike="noStrike">
                <a:solidFill>
                  <a:srgbClr val="55575a"/>
                </a:solidFill>
                <a:latin typeface="幼圆"/>
                <a:ea typeface="幼圆"/>
              </a:rPr>
              <a:t>、在整个项目开发期间，业务人员和开发人员必须朝夕工作在一起。</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5</a:t>
            </a:r>
            <a:r>
              <a:rPr b="0" lang="zh-CN" sz="1600" spc="-1" strike="noStrike">
                <a:solidFill>
                  <a:srgbClr val="55575a"/>
                </a:solidFill>
                <a:latin typeface="幼圆"/>
                <a:ea typeface="幼圆"/>
              </a:rPr>
              <a:t>、围绕那些有推动力的人们来构建项目。给予他们所需的环境和支持，并且信任他们能够把工作完成好。</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6</a:t>
            </a:r>
            <a:r>
              <a:rPr b="0" lang="zh-CN" sz="1600" spc="-1" strike="noStrike">
                <a:solidFill>
                  <a:srgbClr val="55575a"/>
                </a:solidFill>
                <a:latin typeface="幼圆"/>
                <a:ea typeface="幼圆"/>
              </a:rPr>
              <a:t>、与开发团队以及在开发团队内部最快速、有效的传递信息的方法就是，面对面的交谈。</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7</a:t>
            </a:r>
            <a:r>
              <a:rPr b="0" lang="zh-CN" sz="1600" spc="-1" strike="noStrike">
                <a:solidFill>
                  <a:srgbClr val="55575a"/>
                </a:solidFill>
                <a:latin typeface="幼圆"/>
                <a:ea typeface="幼圆"/>
              </a:rPr>
              <a:t>、可使用的软件是进度的主要衡量指标。</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8</a:t>
            </a:r>
            <a:r>
              <a:rPr b="0" lang="zh-CN" sz="1600" spc="-1" strike="noStrike">
                <a:solidFill>
                  <a:srgbClr val="55575a"/>
                </a:solidFill>
                <a:latin typeface="幼圆"/>
                <a:ea typeface="幼圆"/>
              </a:rPr>
              <a:t>、敏捷过程提倡可持续发展。出资人、开发人员以及使用者应该总是共同维持稳定的开发速度。</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9</a:t>
            </a:r>
            <a:r>
              <a:rPr b="0" lang="zh-CN" sz="1600" spc="-1" strike="noStrike">
                <a:solidFill>
                  <a:srgbClr val="55575a"/>
                </a:solidFill>
                <a:latin typeface="幼圆"/>
                <a:ea typeface="幼圆"/>
              </a:rPr>
              <a:t>、为了增强敏捷能力，应持续关注技术上的杰出成果和良好的设计。</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10</a:t>
            </a:r>
            <a:r>
              <a:rPr b="0" lang="zh-CN" sz="1600" spc="-1" strike="noStrike">
                <a:solidFill>
                  <a:srgbClr val="55575a"/>
                </a:solidFill>
                <a:latin typeface="幼圆"/>
                <a:ea typeface="幼圆"/>
              </a:rPr>
              <a:t>、简洁——最大化不必要工作量的艺术——是至关重要的。</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11</a:t>
            </a:r>
            <a:r>
              <a:rPr b="0" lang="zh-CN" sz="1600" spc="-1" strike="noStrike">
                <a:solidFill>
                  <a:srgbClr val="55575a"/>
                </a:solidFill>
                <a:latin typeface="幼圆"/>
                <a:ea typeface="幼圆"/>
              </a:rPr>
              <a:t>、最好的架构、需求和设计都源自自我组织的团队。</a:t>
            </a:r>
            <a:endParaRPr b="0" lang="en-US" sz="1600" spc="-1" strike="noStrike">
              <a:latin typeface="Arial"/>
            </a:endParaRPr>
          </a:p>
          <a:p>
            <a:pPr>
              <a:lnSpc>
                <a:spcPct val="100000"/>
              </a:lnSpc>
              <a:spcAft>
                <a:spcPts val="601"/>
              </a:spcAft>
              <a:buNone/>
            </a:pPr>
            <a:r>
              <a:rPr b="0" lang="en-US" sz="1600" spc="-1" strike="noStrike">
                <a:solidFill>
                  <a:srgbClr val="55575a"/>
                </a:solidFill>
                <a:latin typeface="幼圆"/>
                <a:ea typeface="幼圆"/>
              </a:rPr>
              <a:t>12</a:t>
            </a:r>
            <a:r>
              <a:rPr b="0" lang="zh-CN" sz="1600" spc="-1" strike="noStrike">
                <a:solidFill>
                  <a:srgbClr val="55575a"/>
                </a:solidFill>
                <a:latin typeface="幼圆"/>
                <a:ea typeface="幼圆"/>
              </a:rPr>
              <a:t>、团队应该定期反思如何能变得更有战斗力，然后相应地转变并调整其行为。</a:t>
            </a:r>
            <a:endParaRPr b="0" lang="en-US" sz="1600" spc="-1" strike="noStrike">
              <a:latin typeface="Arial"/>
            </a:endParaRPr>
          </a:p>
        </p:txBody>
      </p:sp>
      <p:sp>
        <p:nvSpPr>
          <p:cNvPr id="114" name="PlaceHolder 1"/>
          <p:cNvSpPr>
            <a:spLocks noGrp="1"/>
          </p:cNvSpPr>
          <p:nvPr>
            <p:ph type="title"/>
          </p:nvPr>
        </p:nvSpPr>
        <p:spPr>
          <a:xfrm>
            <a:off x="497160" y="207000"/>
            <a:ext cx="9137520" cy="647280"/>
          </a:xfrm>
          <a:prstGeom prst="rect">
            <a:avLst/>
          </a:prstGeom>
          <a:noFill/>
          <a:ln w="0">
            <a:noFill/>
          </a:ln>
        </p:spPr>
        <p:txBody>
          <a:bodyPr lIns="0" rIns="0" tIns="0" bIns="0" anchor="b">
            <a:noAutofit/>
          </a:bodyPr>
          <a:p>
            <a:pPr>
              <a:lnSpc>
                <a:spcPct val="90000"/>
              </a:lnSpc>
              <a:spcAft>
                <a:spcPts val="601"/>
              </a:spcAft>
              <a:buNone/>
            </a:pPr>
            <a:r>
              <a:rPr b="1" lang="zh-CN" sz="2800" spc="443" strike="noStrike">
                <a:solidFill>
                  <a:srgbClr val="4b4383"/>
                </a:solidFill>
                <a:latin typeface="幼圆"/>
                <a:ea typeface="微软雅黑"/>
              </a:rPr>
              <a:t>敏捷宣言基于以下十二条原则：</a:t>
            </a:r>
            <a:endParaRPr b="0" lang="en-US" sz="2800" spc="-1" strike="noStrike">
              <a:latin typeface="Arial"/>
            </a:endParaRPr>
          </a:p>
        </p:txBody>
      </p:sp>
    </p:spTree>
  </p:cSld>
  <mc:AlternateContent>
    <mc:Choice Requires="p14">
      <p:transition spd="slow" p14:dur="2000"/>
    </mc:Choice>
    <mc:Fallback>
      <p:transition spd="slow"/>
    </mc:Fallback>
  </mc:AlternateContent>
  <p:timing>
    <p:tnLst>
      <p:par>
        <p:cTn id="15" dur="indefinite" restart="never" nodeType="tmRoot">
          <p:childTnLst>
            <p:seq>
              <p:cTn id="16" dur="indefinite" nodeType="mainSeq">
                <p:childTnLst>
                  <p:par>
                    <p:cTn id="17" fill="hold">
                      <p:stCondLst>
                        <p:cond delay="indefinite"/>
                      </p:stCondLst>
                      <p:childTnLst>
                        <p:par>
                          <p:cTn id="18" fill="hold">
                            <p:stCondLst>
                              <p:cond delay="0"/>
                            </p:stCondLst>
                            <p:childTnLst>
                              <p:par>
                                <p:cTn id="19" nodeType="clickEffect" fill="hold" presetClass="entr" presetID="1">
                                  <p:stCondLst>
                                    <p:cond delay="0"/>
                                  </p:stCondLst>
                                  <p:childTnLst>
                                    <p:set>
                                      <p:cBhvr>
                                        <p:cTn id="20" dur="1" fill="hold">
                                          <p:stCondLst>
                                            <p:cond delay="0"/>
                                          </p:stCondLst>
                                        </p:cTn>
                                        <p:tgtEl>
                                          <p:spTgt spid="113">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fill="hold" presetClass="entr" presetID="1">
                                  <p:stCondLst>
                                    <p:cond delay="0"/>
                                  </p:stCondLst>
                                  <p:childTnLst>
                                    <p:set>
                                      <p:cBhvr>
                                        <p:cTn id="24" dur="1" fill="hold">
                                          <p:stCondLst>
                                            <p:cond delay="0"/>
                                          </p:stCondLst>
                                        </p:cTn>
                                        <p:tgtEl>
                                          <p:spTgt spid="113">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113">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113">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nodeType="clickEffect" fill="hold" presetClass="entr" presetID="1">
                                  <p:stCondLst>
                                    <p:cond delay="0"/>
                                  </p:stCondLst>
                                  <p:childTnLst>
                                    <p:set>
                                      <p:cBhvr>
                                        <p:cTn id="36" dur="1" fill="hold">
                                          <p:stCondLst>
                                            <p:cond delay="0"/>
                                          </p:stCondLst>
                                        </p:cTn>
                                        <p:tgtEl>
                                          <p:spTgt spid="11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nodeType="clickEffect" fill="hold" presetClass="entr" presetID="1">
                                  <p:stCondLst>
                                    <p:cond delay="0"/>
                                  </p:stCondLst>
                                  <p:childTnLst>
                                    <p:set>
                                      <p:cBhvr>
                                        <p:cTn id="40" dur="1" fill="hold">
                                          <p:stCondLst>
                                            <p:cond delay="0"/>
                                          </p:stCondLst>
                                        </p:cTn>
                                        <p:tgtEl>
                                          <p:spTgt spid="113">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nodeType="clickEffect" fill="hold" presetClass="entr" presetID="1">
                                  <p:stCondLst>
                                    <p:cond delay="0"/>
                                  </p:stCondLst>
                                  <p:childTnLst>
                                    <p:set>
                                      <p:cBhvr>
                                        <p:cTn id="44" dur="1" fill="hold">
                                          <p:stCondLst>
                                            <p:cond delay="0"/>
                                          </p:stCondLst>
                                        </p:cTn>
                                        <p:tgtEl>
                                          <p:spTgt spid="113">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113">
                                            <p:txEl>
                                              <p:pRg st="7" end="7"/>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nodeType="clickEffect" fill="hold" presetClass="entr" presetID="1">
                                  <p:stCondLst>
                                    <p:cond delay="0"/>
                                  </p:stCondLst>
                                  <p:childTnLst>
                                    <p:set>
                                      <p:cBhvr>
                                        <p:cTn id="52" dur="1" fill="hold">
                                          <p:stCondLst>
                                            <p:cond delay="0"/>
                                          </p:stCondLst>
                                        </p:cTn>
                                        <p:tgtEl>
                                          <p:spTgt spid="113">
                                            <p:txEl>
                                              <p:pRg st="8" end="8"/>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nodeType="clickEffect" fill="hold" presetClass="entr" presetID="1">
                                  <p:stCondLst>
                                    <p:cond delay="0"/>
                                  </p:stCondLst>
                                  <p:childTnLst>
                                    <p:set>
                                      <p:cBhvr>
                                        <p:cTn id="56" dur="1" fill="hold">
                                          <p:stCondLst>
                                            <p:cond delay="0"/>
                                          </p:stCondLst>
                                        </p:cTn>
                                        <p:tgtEl>
                                          <p:spTgt spid="113">
                                            <p:txEl>
                                              <p:pRg st="9" end="9"/>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113">
                                            <p:txEl>
                                              <p:pRg st="10" end="10"/>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nodeType="clickEffect" fill="hold" presetClass="entr" presetID="1">
                                  <p:stCondLst>
                                    <p:cond delay="0"/>
                                  </p:stCondLst>
                                  <p:childTnLst>
                                    <p:set>
                                      <p:cBhvr>
                                        <p:cTn id="64" dur="1" fill="hold">
                                          <p:stCondLst>
                                            <p:cond delay="0"/>
                                          </p:stCondLst>
                                        </p:cTn>
                                        <p:tgtEl>
                                          <p:spTgt spid="113">
                                            <p:txEl>
                                              <p:pRg st="11" end="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图片 1" descr=""/>
          <p:cNvPicPr/>
          <p:nvPr/>
        </p:nvPicPr>
        <p:blipFill>
          <a:blip r:embed="rId1"/>
          <a:stretch/>
        </p:blipFill>
        <p:spPr>
          <a:xfrm>
            <a:off x="0" y="3240"/>
            <a:ext cx="5664960" cy="5663520"/>
          </a:xfrm>
          <a:prstGeom prst="rect">
            <a:avLst/>
          </a:prstGeom>
          <a:ln w="0">
            <a:noFill/>
          </a:ln>
        </p:spPr>
      </p:pic>
      <p:sp>
        <p:nvSpPr>
          <p:cNvPr id="116" name="文本框 2"/>
          <p:cNvSpPr/>
          <p:nvPr/>
        </p:nvSpPr>
        <p:spPr>
          <a:xfrm>
            <a:off x="6095880" y="709560"/>
            <a:ext cx="2363040" cy="25293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buNone/>
            </a:pPr>
            <a:r>
              <a:rPr b="1" lang="zh-CN" sz="1400" spc="330" strike="noStrike">
                <a:solidFill>
                  <a:srgbClr val="55575a"/>
                </a:solidFill>
                <a:latin typeface="雅痞-简"/>
                <a:ea typeface="雅痞-简"/>
              </a:rPr>
              <a:t>精益有以下</a:t>
            </a:r>
            <a:r>
              <a:rPr b="1" lang="en-US" sz="1400" spc="330" strike="noStrike">
                <a:solidFill>
                  <a:srgbClr val="55575a"/>
                </a:solidFill>
                <a:latin typeface="雅痞-简"/>
                <a:ea typeface="雅痞-简"/>
              </a:rPr>
              <a:t>7</a:t>
            </a:r>
            <a:r>
              <a:rPr b="1" lang="zh-CN" sz="1400" spc="330" strike="noStrike">
                <a:solidFill>
                  <a:srgbClr val="55575a"/>
                </a:solidFill>
                <a:latin typeface="雅痞-简"/>
                <a:ea typeface="雅痞-简"/>
              </a:rPr>
              <a:t>个原则：</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杜绝浪费</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内建质量</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创建知识</a:t>
            </a:r>
            <a:r>
              <a:rPr b="1" lang="en-US" sz="1400" spc="330" strike="noStrike">
                <a:solidFill>
                  <a:srgbClr val="55575a"/>
                </a:solidFill>
                <a:latin typeface="雅痞-简"/>
                <a:ea typeface="雅痞-简"/>
              </a:rPr>
              <a:t>(</a:t>
            </a:r>
            <a:r>
              <a:rPr b="1" lang="zh-CN" sz="1400" spc="330" strike="noStrike">
                <a:solidFill>
                  <a:srgbClr val="55575a"/>
                </a:solidFill>
                <a:latin typeface="雅痞-简"/>
                <a:ea typeface="雅痞-简"/>
              </a:rPr>
              <a:t>放大学习</a:t>
            </a:r>
            <a:r>
              <a:rPr b="1" lang="en-US" sz="1400" spc="330" strike="noStrike">
                <a:solidFill>
                  <a:srgbClr val="55575a"/>
                </a:solidFill>
                <a:latin typeface="雅痞-简"/>
                <a:ea typeface="雅痞-简"/>
              </a:rPr>
              <a:t>)</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延迟决策</a:t>
            </a:r>
            <a:r>
              <a:rPr b="1" lang="en-US" sz="1400" spc="330" strike="noStrike">
                <a:solidFill>
                  <a:srgbClr val="55575a"/>
                </a:solidFill>
                <a:latin typeface="雅痞-简"/>
                <a:ea typeface="雅痞-简"/>
              </a:rPr>
              <a:t>(</a:t>
            </a:r>
            <a:r>
              <a:rPr b="1" lang="zh-CN" sz="1400" spc="330" strike="noStrike">
                <a:solidFill>
                  <a:srgbClr val="55575a"/>
                </a:solidFill>
                <a:latin typeface="雅痞-简"/>
                <a:ea typeface="雅痞-简"/>
              </a:rPr>
              <a:t>尽量延迟决定</a:t>
            </a:r>
            <a:r>
              <a:rPr b="1" lang="en-US" sz="1400" spc="330" strike="noStrike">
                <a:solidFill>
                  <a:srgbClr val="55575a"/>
                </a:solidFill>
                <a:latin typeface="雅痞-简"/>
                <a:ea typeface="雅痞-简"/>
              </a:rPr>
              <a:t>)</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快速交付</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尊重人员</a:t>
            </a:r>
            <a:r>
              <a:rPr b="1" lang="en-US" sz="1400" spc="330" strike="noStrike">
                <a:solidFill>
                  <a:srgbClr val="55575a"/>
                </a:solidFill>
                <a:latin typeface="雅痞-简"/>
                <a:ea typeface="雅痞-简"/>
              </a:rPr>
              <a:t>(</a:t>
            </a:r>
            <a:r>
              <a:rPr b="1" lang="zh-CN" sz="1400" spc="330" strike="noStrike">
                <a:solidFill>
                  <a:srgbClr val="55575a"/>
                </a:solidFill>
                <a:latin typeface="雅痞-简"/>
                <a:ea typeface="雅痞-简"/>
              </a:rPr>
              <a:t>团队授权</a:t>
            </a:r>
            <a:r>
              <a:rPr b="1" lang="en-US" sz="1400" spc="330" strike="noStrike">
                <a:solidFill>
                  <a:srgbClr val="55575a"/>
                </a:solidFill>
                <a:latin typeface="雅痞-简"/>
                <a:ea typeface="雅痞-简"/>
              </a:rPr>
              <a:t>)</a:t>
            </a:r>
            <a:endParaRPr b="0" lang="en-US" sz="1400" spc="-1" strike="noStrike">
              <a:latin typeface="Arial"/>
            </a:endParaRPr>
          </a:p>
          <a:p>
            <a:pPr>
              <a:lnSpc>
                <a:spcPct val="100000"/>
              </a:lnSpc>
              <a:spcAft>
                <a:spcPts val="601"/>
              </a:spcAft>
              <a:buNone/>
            </a:pPr>
            <a:r>
              <a:rPr b="1" lang="zh-CN" sz="1400" spc="330" strike="noStrike">
                <a:solidFill>
                  <a:srgbClr val="55575a"/>
                </a:solidFill>
                <a:latin typeface="雅痞-简"/>
                <a:ea typeface="雅痞-简"/>
              </a:rPr>
              <a:t>全局优化</a:t>
            </a:r>
            <a:endParaRPr b="0" lang="en-US" sz="1400" spc="-1" strike="noStrike">
              <a:latin typeface="Arial"/>
            </a:endParaRPr>
          </a:p>
          <a:p>
            <a:pPr>
              <a:lnSpc>
                <a:spcPct val="100000"/>
              </a:lnSpc>
              <a:spcBef>
                <a:spcPts val="1191"/>
              </a:spcBef>
              <a:spcAft>
                <a:spcPts val="989"/>
              </a:spcAft>
              <a:buNone/>
            </a:pPr>
            <a:endParaRPr b="0" lang="en-US" sz="1400" spc="-1" strike="noStrike">
              <a:latin typeface="Arial"/>
            </a:endParaRPr>
          </a:p>
          <a:p>
            <a:pPr>
              <a:lnSpc>
                <a:spcPct val="100000"/>
              </a:lnSpc>
              <a:spcBef>
                <a:spcPts val="1191"/>
              </a:spcBef>
              <a:spcAft>
                <a:spcPts val="989"/>
              </a:spcAft>
              <a:buNone/>
            </a:pPr>
            <a:endParaRPr b="0" lang="en-US" sz="1400" spc="-1" strike="noStrike">
              <a:latin typeface="Arial"/>
            </a:endParaRPr>
          </a:p>
          <a:p>
            <a:pPr>
              <a:lnSpc>
                <a:spcPct val="100000"/>
              </a:lnSpc>
              <a:spcBef>
                <a:spcPts val="1191"/>
              </a:spcBef>
              <a:spcAft>
                <a:spcPts val="989"/>
              </a:spcAft>
              <a:buNone/>
            </a:pPr>
            <a:endParaRPr b="0" lang="en-US" sz="1400" spc="-1" strike="noStrike">
              <a:latin typeface="Arial"/>
            </a:endParaRPr>
          </a:p>
        </p:txBody>
      </p:sp>
      <p:sp>
        <p:nvSpPr>
          <p:cNvPr id="117" name="文本框 4"/>
          <p:cNvSpPr/>
          <p:nvPr/>
        </p:nvSpPr>
        <p:spPr>
          <a:xfrm>
            <a:off x="5763960" y="3297240"/>
            <a:ext cx="4460040" cy="178812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buNone/>
            </a:pPr>
            <a:r>
              <a:rPr b="1" lang="en-US" sz="2000" spc="160" strike="noStrike">
                <a:solidFill>
                  <a:srgbClr val="55575a"/>
                </a:solidFill>
                <a:latin typeface="隶变-繁"/>
                <a:ea typeface="隶变-繁"/>
              </a:rPr>
              <a:t>DevOps</a:t>
            </a:r>
            <a:r>
              <a:rPr b="1" lang="zh-CN" sz="2000" spc="160" strike="noStrike">
                <a:solidFill>
                  <a:srgbClr val="55575a"/>
                </a:solidFill>
                <a:latin typeface="隶变-繁"/>
                <a:ea typeface="隶变-繁"/>
              </a:rPr>
              <a:t>是一种文化，一种理念，</a:t>
            </a:r>
            <a:endParaRPr b="0" lang="en-US" sz="2000" spc="-1" strike="noStrike">
              <a:latin typeface="Arial"/>
            </a:endParaRPr>
          </a:p>
          <a:p>
            <a:pPr>
              <a:lnSpc>
                <a:spcPct val="100000"/>
              </a:lnSpc>
              <a:buNone/>
            </a:pPr>
            <a:r>
              <a:rPr b="1" lang="zh-CN" sz="2000" spc="160" strike="noStrike">
                <a:solidFill>
                  <a:srgbClr val="55575a"/>
                </a:solidFill>
                <a:latin typeface="隶变-繁"/>
                <a:ea typeface="隶变-繁"/>
              </a:rPr>
              <a:t>且是和</a:t>
            </a:r>
            <a:r>
              <a:rPr b="1" lang="en-US" sz="2000" spc="160" strike="noStrike">
                <a:solidFill>
                  <a:srgbClr val="55575a"/>
                </a:solidFill>
                <a:latin typeface="隶变-繁"/>
                <a:ea typeface="隶变-繁"/>
              </a:rPr>
              <a:t>IT</a:t>
            </a:r>
            <a:r>
              <a:rPr b="1" lang="zh-CN" sz="2000" spc="160" strike="noStrike">
                <a:solidFill>
                  <a:srgbClr val="55575a"/>
                </a:solidFill>
                <a:latin typeface="隶变-繁"/>
                <a:ea typeface="隶变-繁"/>
              </a:rPr>
              <a:t>糅合成一整体的。</a:t>
            </a:r>
            <a:endParaRPr b="0" lang="en-US" sz="2000" spc="-1" strike="noStrike">
              <a:latin typeface="Arial"/>
            </a:endParaRPr>
          </a:p>
          <a:p>
            <a:pPr>
              <a:lnSpc>
                <a:spcPct val="100000"/>
              </a:lnSpc>
              <a:buNone/>
            </a:pPr>
            <a:endParaRPr b="0" lang="en-US" sz="2000" spc="-1" strike="noStrike">
              <a:latin typeface="Arial"/>
            </a:endParaRPr>
          </a:p>
          <a:p>
            <a:pPr>
              <a:lnSpc>
                <a:spcPct val="100000"/>
              </a:lnSpc>
              <a:spcAft>
                <a:spcPts val="989"/>
              </a:spcAft>
              <a:buNone/>
            </a:pPr>
            <a:r>
              <a:rPr b="0" lang="zh-CN" sz="1200" spc="-1" strike="noStrike">
                <a:solidFill>
                  <a:srgbClr val="55575a"/>
                </a:solidFill>
                <a:latin typeface="Arial"/>
                <a:ea typeface="Songti SC"/>
              </a:rPr>
              <a:t>该如何将横在</a:t>
            </a:r>
            <a:r>
              <a:rPr b="0" lang="en-US" sz="1200" spc="-1" strike="noStrike">
                <a:solidFill>
                  <a:srgbClr val="55575a"/>
                </a:solidFill>
                <a:latin typeface="Arial"/>
                <a:ea typeface="Songti SC"/>
              </a:rPr>
              <a:t>Dev(</a:t>
            </a:r>
            <a:r>
              <a:rPr b="0" lang="zh-CN" sz="1200" spc="-1" strike="noStrike">
                <a:solidFill>
                  <a:srgbClr val="55575a"/>
                </a:solidFill>
                <a:latin typeface="Arial"/>
                <a:ea typeface="Songti SC"/>
              </a:rPr>
              <a:t>开发</a:t>
            </a:r>
            <a:r>
              <a:rPr b="0" lang="en-US" sz="1200" spc="-1" strike="noStrike">
                <a:solidFill>
                  <a:srgbClr val="55575a"/>
                </a:solidFill>
                <a:latin typeface="Arial"/>
                <a:ea typeface="Songti SC"/>
              </a:rPr>
              <a:t>)</a:t>
            </a:r>
            <a:r>
              <a:rPr b="0" lang="zh-CN" sz="1200" spc="-1" strike="noStrike">
                <a:solidFill>
                  <a:srgbClr val="55575a"/>
                </a:solidFill>
                <a:latin typeface="Arial"/>
                <a:ea typeface="Songti SC"/>
              </a:rPr>
              <a:t>和</a:t>
            </a:r>
            <a:r>
              <a:rPr b="0" lang="en-US" sz="1200" spc="-1" strike="noStrike">
                <a:solidFill>
                  <a:srgbClr val="55575a"/>
                </a:solidFill>
                <a:latin typeface="Arial"/>
                <a:ea typeface="Songti SC"/>
              </a:rPr>
              <a:t>Ops(</a:t>
            </a:r>
            <a:r>
              <a:rPr b="0" lang="zh-CN" sz="1200" spc="-1" strike="noStrike">
                <a:solidFill>
                  <a:srgbClr val="55575a"/>
                </a:solidFill>
                <a:latin typeface="Arial"/>
                <a:ea typeface="Songti SC"/>
              </a:rPr>
              <a:t>运维</a:t>
            </a:r>
            <a:r>
              <a:rPr b="0" lang="en-US" sz="1200" spc="-1" strike="noStrike">
                <a:solidFill>
                  <a:srgbClr val="55575a"/>
                </a:solidFill>
                <a:latin typeface="Arial"/>
                <a:ea typeface="Songti SC"/>
              </a:rPr>
              <a:t>)</a:t>
            </a:r>
            <a:r>
              <a:rPr b="0" lang="zh-CN" sz="1200" spc="-1" strike="noStrike">
                <a:solidFill>
                  <a:srgbClr val="55575a"/>
                </a:solidFill>
                <a:latin typeface="Arial"/>
                <a:ea typeface="Songti SC"/>
              </a:rPr>
              <a:t>之间的鸿沟给填平，</a:t>
            </a:r>
            <a:endParaRPr b="0" lang="en-US" sz="1200" spc="-1" strike="noStrike">
              <a:latin typeface="Arial"/>
            </a:endParaRPr>
          </a:p>
          <a:p>
            <a:pPr>
              <a:lnSpc>
                <a:spcPct val="100000"/>
              </a:lnSpc>
              <a:spcAft>
                <a:spcPts val="989"/>
              </a:spcAft>
              <a:buNone/>
            </a:pPr>
            <a:r>
              <a:rPr b="0" lang="zh-CN" sz="1200" spc="-1" strike="noStrike">
                <a:solidFill>
                  <a:srgbClr val="55575a"/>
                </a:solidFill>
                <a:latin typeface="Arial"/>
                <a:ea typeface="Songti SC"/>
              </a:rPr>
              <a:t>这就是</a:t>
            </a:r>
            <a:r>
              <a:rPr b="0" lang="en-US" sz="1200" spc="-1" strike="noStrike">
                <a:solidFill>
                  <a:srgbClr val="55575a"/>
                </a:solidFill>
                <a:latin typeface="Arial"/>
                <a:ea typeface="Songti SC"/>
              </a:rPr>
              <a:t>DevOps</a:t>
            </a:r>
            <a:r>
              <a:rPr b="0" lang="zh-CN" sz="1200" spc="-1" strike="noStrike">
                <a:solidFill>
                  <a:srgbClr val="55575a"/>
                </a:solidFill>
                <a:latin typeface="Arial"/>
                <a:ea typeface="Songti SC"/>
              </a:rPr>
              <a:t>的主要关注点了。</a:t>
            </a:r>
            <a:endParaRPr b="0" lang="en-US" sz="1200" spc="-1" strike="noStrike">
              <a:latin typeface="Arial"/>
            </a:endParaRPr>
          </a:p>
          <a:p>
            <a:pPr>
              <a:lnSpc>
                <a:spcPct val="100000"/>
              </a:lnSpc>
              <a:buNone/>
            </a:pPr>
            <a:endParaRPr b="0" lang="en-US" sz="12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PA-文本框 3"/>
          <p:cNvSpPr/>
          <p:nvPr/>
        </p:nvSpPr>
        <p:spPr>
          <a:xfrm>
            <a:off x="3569760" y="2208240"/>
            <a:ext cx="2503440" cy="4611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pPr>
            <a:r>
              <a:rPr b="0" lang="zh-CN" sz="2400" spc="-1" strike="noStrike">
                <a:solidFill>
                  <a:srgbClr val="55575a"/>
                </a:solidFill>
                <a:latin typeface="Arial"/>
                <a:ea typeface="Songti SC"/>
              </a:rPr>
              <a:t>车道</a:t>
            </a:r>
            <a:r>
              <a:rPr b="0" lang="en-US" sz="2400" spc="-1" strike="noStrike">
                <a:solidFill>
                  <a:srgbClr val="55575a"/>
                </a:solidFill>
                <a:latin typeface="Arial"/>
                <a:ea typeface="Songti SC"/>
              </a:rPr>
              <a:t>1 – </a:t>
            </a:r>
            <a:r>
              <a:rPr b="0" lang="zh-CN" sz="2400" spc="-1" strike="noStrike">
                <a:solidFill>
                  <a:srgbClr val="55575a"/>
                </a:solidFill>
                <a:latin typeface="Arial"/>
                <a:ea typeface="Songti SC"/>
              </a:rPr>
              <a:t>获取速度</a:t>
            </a:r>
            <a:endParaRPr b="0" lang="en-US" sz="2400" spc="-1" strike="noStrike">
              <a:latin typeface="Arial"/>
            </a:endParaRPr>
          </a:p>
        </p:txBody>
      </p:sp>
      <p:sp>
        <p:nvSpPr>
          <p:cNvPr id="119" name="PA-文本框 5"/>
          <p:cNvSpPr/>
          <p:nvPr/>
        </p:nvSpPr>
        <p:spPr>
          <a:xfrm>
            <a:off x="3569760" y="3915000"/>
            <a:ext cx="2765160" cy="46116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spcBef>
                <a:spcPts val="1191"/>
              </a:spcBef>
              <a:spcAft>
                <a:spcPts val="989"/>
              </a:spcAft>
              <a:buNone/>
            </a:pPr>
            <a:r>
              <a:rPr b="0" lang="zh-CN" sz="2400" spc="-1" strike="noStrike">
                <a:solidFill>
                  <a:srgbClr val="55575a"/>
                </a:solidFill>
                <a:latin typeface="Arial"/>
                <a:ea typeface="Songti SC"/>
              </a:rPr>
              <a:t>车道</a:t>
            </a:r>
            <a:r>
              <a:rPr b="0" lang="en-US" sz="2400" spc="-1" strike="noStrike">
                <a:solidFill>
                  <a:srgbClr val="55575a"/>
                </a:solidFill>
                <a:latin typeface="Arial"/>
                <a:ea typeface="Songti SC"/>
              </a:rPr>
              <a:t>3 – </a:t>
            </a:r>
            <a:r>
              <a:rPr b="0" lang="zh-CN" sz="2400" spc="-1" strike="noStrike">
                <a:solidFill>
                  <a:srgbClr val="55575a"/>
                </a:solidFill>
                <a:latin typeface="Arial"/>
                <a:ea typeface="Songti SC"/>
              </a:rPr>
              <a:t>飞速前进</a:t>
            </a:r>
            <a:endParaRPr b="0" lang="en-US" sz="2400" spc="-1" strike="noStrike">
              <a:latin typeface="Arial"/>
            </a:endParaRPr>
          </a:p>
        </p:txBody>
      </p:sp>
      <p:sp>
        <p:nvSpPr>
          <p:cNvPr id="120" name="PlaceHolder 1"/>
          <p:cNvSpPr>
            <a:spLocks noGrp="1"/>
          </p:cNvSpPr>
          <p:nvPr>
            <p:ph type="title"/>
          </p:nvPr>
        </p:nvSpPr>
        <p:spPr>
          <a:xfrm>
            <a:off x="1744200" y="508680"/>
            <a:ext cx="5973120" cy="646920"/>
          </a:xfrm>
          <a:prstGeom prst="rect">
            <a:avLst/>
          </a:prstGeom>
          <a:noFill/>
          <a:ln w="0">
            <a:noFill/>
          </a:ln>
        </p:spPr>
        <p:txBody>
          <a:bodyPr lIns="0" rIns="0" tIns="0" bIns="0" anchor="b">
            <a:normAutofit fontScale="91000"/>
          </a:bodyPr>
          <a:p>
            <a:pPr>
              <a:lnSpc>
                <a:spcPct val="90000"/>
              </a:lnSpc>
              <a:spcBef>
                <a:spcPts val="1191"/>
              </a:spcBef>
              <a:spcAft>
                <a:spcPts val="989"/>
              </a:spcAft>
              <a:buNone/>
            </a:pPr>
            <a:r>
              <a:rPr b="1" lang="zh-CN" sz="2800" spc="160" strike="noStrike">
                <a:solidFill>
                  <a:srgbClr val="4b4383"/>
                </a:solidFill>
                <a:latin typeface="雅痞-简"/>
                <a:ea typeface="雅痞-简"/>
              </a:rPr>
              <a:t>进入</a:t>
            </a:r>
            <a:r>
              <a:rPr b="1" lang="en-US" sz="2800" spc="160" strike="noStrike">
                <a:solidFill>
                  <a:srgbClr val="4b4383"/>
                </a:solidFill>
                <a:latin typeface="雅痞-简"/>
                <a:ea typeface="雅痞-简"/>
              </a:rPr>
              <a:t>DevOps – </a:t>
            </a:r>
            <a:r>
              <a:rPr b="1" lang="zh-CN" sz="2800" spc="160" strike="noStrike">
                <a:solidFill>
                  <a:srgbClr val="4b4383"/>
                </a:solidFill>
                <a:latin typeface="雅痞-简"/>
                <a:ea typeface="雅痞-简"/>
              </a:rPr>
              <a:t>高速公路的三条车道</a:t>
            </a:r>
            <a:endParaRPr b="0" lang="en-US" sz="2800" spc="-1" strike="noStrike">
              <a:latin typeface="Arial"/>
            </a:endParaRPr>
          </a:p>
        </p:txBody>
      </p:sp>
      <p:sp>
        <p:nvSpPr>
          <p:cNvPr id="121" name="PA-文本框 7"/>
          <p:cNvSpPr/>
          <p:nvPr/>
        </p:nvSpPr>
        <p:spPr>
          <a:xfrm>
            <a:off x="3500280" y="3058560"/>
            <a:ext cx="2663640" cy="45540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spcBef>
                <a:spcPts val="1191"/>
              </a:spcBef>
              <a:spcAft>
                <a:spcPts val="989"/>
              </a:spcAft>
              <a:buNone/>
            </a:pPr>
            <a:r>
              <a:rPr b="0" lang="zh-CN" sz="2400" spc="-1" strike="noStrike">
                <a:solidFill>
                  <a:srgbClr val="55575a"/>
                </a:solidFill>
                <a:latin typeface="Arial"/>
                <a:ea typeface="Songti SC"/>
              </a:rPr>
              <a:t>车道</a:t>
            </a:r>
            <a:r>
              <a:rPr b="0" lang="en-US" sz="2400" spc="-1" strike="noStrike">
                <a:solidFill>
                  <a:srgbClr val="55575a"/>
                </a:solidFill>
                <a:latin typeface="Arial"/>
                <a:ea typeface="Songti SC"/>
              </a:rPr>
              <a:t>2 – </a:t>
            </a:r>
            <a:r>
              <a:rPr b="0" lang="zh-CN" sz="2400" spc="-1" strike="noStrike">
                <a:solidFill>
                  <a:srgbClr val="55575a"/>
                </a:solidFill>
                <a:latin typeface="Arial"/>
                <a:ea typeface="Songti SC"/>
              </a:rPr>
              <a:t>换挡加速</a:t>
            </a:r>
            <a:endParaRPr b="0" lang="en-US" sz="2400" spc="-1" strike="noStrike">
              <a:latin typeface="Arial"/>
            </a:endParaRPr>
          </a:p>
        </p:txBody>
      </p:sp>
      <p:pic>
        <p:nvPicPr>
          <p:cNvPr id="122" name="图片 2" descr=""/>
          <p:cNvPicPr/>
          <p:nvPr/>
        </p:nvPicPr>
        <p:blipFill>
          <a:blip r:embed="rId1"/>
          <a:stretch/>
        </p:blipFill>
        <p:spPr>
          <a:xfrm>
            <a:off x="3048840" y="2112840"/>
            <a:ext cx="3806640" cy="843840"/>
          </a:xfrm>
          <a:prstGeom prst="rect">
            <a:avLst/>
          </a:prstGeom>
          <a:ln w="0">
            <a:noFill/>
          </a:ln>
        </p:spPr>
      </p:pic>
      <p:pic>
        <p:nvPicPr>
          <p:cNvPr id="123" name="图片 8" descr=""/>
          <p:cNvPicPr/>
          <p:nvPr/>
        </p:nvPicPr>
        <p:blipFill>
          <a:blip r:embed="rId2"/>
          <a:stretch/>
        </p:blipFill>
        <p:spPr>
          <a:xfrm>
            <a:off x="3048840" y="3656520"/>
            <a:ext cx="3806640" cy="8438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5575a"/>
      </a:dk2>
      <a:lt2>
        <a:srgbClr val="ffffff"/>
      </a:lt2>
      <a:accent1>
        <a:srgbClr val="594ca6"/>
      </a:accent1>
      <a:accent2>
        <a:srgbClr val="5762b7"/>
      </a:accent2>
      <a:accent3>
        <a:srgbClr val="884981"/>
      </a:accent3>
      <a:accent4>
        <a:srgbClr val="885149"/>
      </a:accent4>
      <a:accent5>
        <a:srgbClr val="ffc000"/>
      </a:accent5>
      <a:accent6>
        <a:srgbClr val="00b0f0"/>
      </a:accent6>
      <a:hlink>
        <a:srgbClr val="92d050"/>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5575a"/>
      </a:dk2>
      <a:lt2>
        <a:srgbClr val="ffffff"/>
      </a:lt2>
      <a:accent1>
        <a:srgbClr val="594ca6"/>
      </a:accent1>
      <a:accent2>
        <a:srgbClr val="5762b7"/>
      </a:accent2>
      <a:accent3>
        <a:srgbClr val="884981"/>
      </a:accent3>
      <a:accent4>
        <a:srgbClr val="885149"/>
      </a:accent4>
      <a:accent5>
        <a:srgbClr val="ffc000"/>
      </a:accent5>
      <a:accent6>
        <a:srgbClr val="00b0f0"/>
      </a:accent6>
      <a:hlink>
        <a:srgbClr val="92d050"/>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5575a"/>
      </a:dk2>
      <a:lt2>
        <a:srgbClr val="ffffff"/>
      </a:lt2>
      <a:accent1>
        <a:srgbClr val="594ca6"/>
      </a:accent1>
      <a:accent2>
        <a:srgbClr val="5762b7"/>
      </a:accent2>
      <a:accent3>
        <a:srgbClr val="884981"/>
      </a:accent3>
      <a:accent4>
        <a:srgbClr val="885149"/>
      </a:accent4>
      <a:accent5>
        <a:srgbClr val="ffc000"/>
      </a:accent5>
      <a:accent6>
        <a:srgbClr val="00b0f0"/>
      </a:accent6>
      <a:hlink>
        <a:srgbClr val="92d050"/>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A000120150822A28KPBG</Template>
  <TotalTime>88</TotalTime>
  <Application>LibreOffice/7.3.2.2$MacOSX_X86_64 LibreOffice_project/49f2b1bff42cfccbd8f788c8dc32c1c309559be0</Application>
  <AppVersion>15.0000</AppVersion>
  <Words>3845</Words>
  <Paragraphs>216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2019-07-31T02:58:10Z</dcterms:created>
  <dc:creator>Administrator</dc:creator>
  <dc:description/>
  <dc:language>zh-CN</dc:language>
  <cp:lastModifiedBy/>
  <dcterms:modified xsi:type="dcterms:W3CDTF">2022-04-29T10:27:42Z</dcterms:modified>
  <cp:revision>98</cp:revision>
  <dc:subject/>
  <dc:title>Bright Blue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2052-11.1.0.8722</vt:lpwstr>
  </property>
  <property fmtid="{D5CDD505-2E9C-101B-9397-08002B2CF9AE}" pid="3" name="Notes">
    <vt:i4>22</vt:i4>
  </property>
  <property fmtid="{D5CDD505-2E9C-101B-9397-08002B2CF9AE}" pid="4" name="PresentationFormat">
    <vt:lpwstr>自定义</vt:lpwstr>
  </property>
  <property fmtid="{D5CDD505-2E9C-101B-9397-08002B2CF9AE}" pid="5" name="Slides">
    <vt:i4>26</vt:i4>
  </property>
</Properties>
</file>